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9" r:id="rId4"/>
  </p:sldMasterIdLst>
  <p:notesMasterIdLst>
    <p:notesMasterId r:id="rId17"/>
  </p:notesMasterIdLst>
  <p:handoutMasterIdLst>
    <p:handoutMasterId r:id="rId18"/>
  </p:handoutMasterIdLst>
  <p:sldIdLst>
    <p:sldId id="993" r:id="rId5"/>
    <p:sldId id="506" r:id="rId6"/>
    <p:sldId id="994" r:id="rId7"/>
    <p:sldId id="995" r:id="rId8"/>
    <p:sldId id="996" r:id="rId9"/>
    <p:sldId id="997" r:id="rId10"/>
    <p:sldId id="999" r:id="rId11"/>
    <p:sldId id="998" r:id="rId12"/>
    <p:sldId id="1000" r:id="rId13"/>
    <p:sldId id="1001" r:id="rId14"/>
    <p:sldId id="1002" r:id="rId15"/>
    <p:sldId id="1003" r:id="rId16"/>
  </p:sldIdLst>
  <p:sldSz cx="9144000" cy="6858000" type="screen4x3"/>
  <p:notesSz cx="6718300" cy="9855200"/>
  <p:defaultTextStyle>
    <a:defPPr>
      <a:defRPr lang="en-GB"/>
    </a:defPPr>
    <a:lvl1pPr algn="ctr" rtl="0" eaLnBrk="0" fontAlgn="base" hangingPunct="0">
      <a:spcBef>
        <a:spcPct val="0"/>
      </a:spcBef>
      <a:spcAft>
        <a:spcPct val="0"/>
      </a:spcAft>
      <a:defRPr sz="1600" kern="1200">
        <a:solidFill>
          <a:schemeClr val="tx1"/>
        </a:solidFill>
        <a:latin typeface="Arial" charset="0"/>
        <a:ea typeface="+mn-ea"/>
        <a:cs typeface="+mn-cs"/>
      </a:defRPr>
    </a:lvl1pPr>
    <a:lvl2pPr marL="457200" algn="ctr" rtl="0" eaLnBrk="0" fontAlgn="base" hangingPunct="0">
      <a:spcBef>
        <a:spcPct val="0"/>
      </a:spcBef>
      <a:spcAft>
        <a:spcPct val="0"/>
      </a:spcAft>
      <a:defRPr sz="1600" kern="1200">
        <a:solidFill>
          <a:schemeClr val="tx1"/>
        </a:solidFill>
        <a:latin typeface="Arial" charset="0"/>
        <a:ea typeface="+mn-ea"/>
        <a:cs typeface="+mn-cs"/>
      </a:defRPr>
    </a:lvl2pPr>
    <a:lvl3pPr marL="914400" algn="ctr" rtl="0" eaLnBrk="0" fontAlgn="base" hangingPunct="0">
      <a:spcBef>
        <a:spcPct val="0"/>
      </a:spcBef>
      <a:spcAft>
        <a:spcPct val="0"/>
      </a:spcAft>
      <a:defRPr sz="1600" kern="1200">
        <a:solidFill>
          <a:schemeClr val="tx1"/>
        </a:solidFill>
        <a:latin typeface="Arial" charset="0"/>
        <a:ea typeface="+mn-ea"/>
        <a:cs typeface="+mn-cs"/>
      </a:defRPr>
    </a:lvl3pPr>
    <a:lvl4pPr marL="1371600" algn="ctr" rtl="0" eaLnBrk="0" fontAlgn="base" hangingPunct="0">
      <a:spcBef>
        <a:spcPct val="0"/>
      </a:spcBef>
      <a:spcAft>
        <a:spcPct val="0"/>
      </a:spcAft>
      <a:defRPr sz="1600" kern="1200">
        <a:solidFill>
          <a:schemeClr val="tx1"/>
        </a:solidFill>
        <a:latin typeface="Arial" charset="0"/>
        <a:ea typeface="+mn-ea"/>
        <a:cs typeface="+mn-cs"/>
      </a:defRPr>
    </a:lvl4pPr>
    <a:lvl5pPr marL="1828800" algn="ctr"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300">
          <p15:clr>
            <a:srgbClr val="A4A3A4"/>
          </p15:clr>
        </p15:guide>
        <p15:guide id="2" orient="horz" pos="2991">
          <p15:clr>
            <a:srgbClr val="A4A3A4"/>
          </p15:clr>
        </p15:guide>
        <p15:guide id="3" orient="horz" pos="645">
          <p15:clr>
            <a:srgbClr val="A4A3A4"/>
          </p15:clr>
        </p15:guide>
        <p15:guide id="4" orient="horz" pos="4020">
          <p15:clr>
            <a:srgbClr val="A4A3A4"/>
          </p15:clr>
        </p15:guide>
        <p15:guide id="5" orient="horz" pos="2037">
          <p15:clr>
            <a:srgbClr val="A4A3A4"/>
          </p15:clr>
        </p15:guide>
        <p15:guide id="6" orient="horz" pos="801">
          <p15:clr>
            <a:srgbClr val="A4A3A4"/>
          </p15:clr>
        </p15:guide>
        <p15:guide id="7" pos="340">
          <p15:clr>
            <a:srgbClr val="A4A3A4"/>
          </p15:clr>
        </p15:guide>
        <p15:guide id="8" pos="5420">
          <p15:clr>
            <a:srgbClr val="A4A3A4"/>
          </p15:clr>
        </p15:guide>
        <p15:guide id="9" pos="3989">
          <p15:clr>
            <a:srgbClr val="A4A3A4"/>
          </p15:clr>
        </p15:guide>
        <p15:guide id="10" pos="430">
          <p15:clr>
            <a:srgbClr val="A4A3A4"/>
          </p15:clr>
        </p15:guide>
        <p15:guide id="11" pos="5325">
          <p15:clr>
            <a:srgbClr val="A4A3A4"/>
          </p15:clr>
        </p15:guide>
      </p15:sldGuideLst>
    </p:ext>
    <p:ext uri="{2D200454-40CA-4A62-9FC3-DE9A4176ACB9}">
      <p15:notesGuideLst xmlns:p15="http://schemas.microsoft.com/office/powerpoint/2012/main" xmlns="">
        <p15:guide id="1" orient="horz" pos="3104">
          <p15:clr>
            <a:srgbClr val="A4A3A4"/>
          </p15:clr>
        </p15:guide>
        <p15:guide id="2" orient="horz" pos="416">
          <p15:clr>
            <a:srgbClr val="A4A3A4"/>
          </p15:clr>
        </p15:guide>
        <p15:guide id="3" orient="horz" pos="3197">
          <p15:clr>
            <a:srgbClr val="A4A3A4"/>
          </p15:clr>
        </p15:guide>
        <p15:guide id="4" pos="2117">
          <p15:clr>
            <a:srgbClr val="A4A3A4"/>
          </p15:clr>
        </p15:guide>
        <p15:guide id="5" pos="300">
          <p15:clr>
            <a:srgbClr val="A4A3A4"/>
          </p15:clr>
        </p15:guide>
        <p15:guide id="6" pos="39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BFF53"/>
    <a:srgbClr val="FF6600"/>
    <a:srgbClr val="6699FF"/>
    <a:srgbClr val="0581AF"/>
    <a:srgbClr val="E60000"/>
    <a:srgbClr val="A8B400"/>
    <a:srgbClr val="FF0000"/>
    <a:srgbClr val="007C92"/>
    <a:srgbClr val="82786F"/>
    <a:srgbClr val="5E27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34587" autoAdjust="0"/>
    <p:restoredTop sz="95252" autoAdjust="0"/>
  </p:normalViewPr>
  <p:slideViewPr>
    <p:cSldViewPr snapToGrid="0">
      <p:cViewPr varScale="1">
        <p:scale>
          <a:sx n="118" d="100"/>
          <a:sy n="118" d="100"/>
        </p:scale>
        <p:origin x="-1434" y="-90"/>
      </p:cViewPr>
      <p:guideLst>
        <p:guide orient="horz" pos="300"/>
        <p:guide orient="horz" pos="2991"/>
        <p:guide orient="horz" pos="645"/>
        <p:guide orient="horz" pos="4020"/>
        <p:guide orient="horz" pos="2037"/>
        <p:guide orient="horz" pos="801"/>
        <p:guide pos="340"/>
        <p:guide pos="5420"/>
        <p:guide pos="3989"/>
        <p:guide pos="430"/>
        <p:guide pos="5325"/>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2718"/>
    </p:cViewPr>
  </p:sorterViewPr>
  <p:notesViewPr>
    <p:cSldViewPr snapToGrid="0">
      <p:cViewPr>
        <p:scale>
          <a:sx n="100" d="100"/>
          <a:sy n="100" d="100"/>
        </p:scale>
        <p:origin x="-1596" y="1512"/>
      </p:cViewPr>
      <p:guideLst>
        <p:guide orient="horz" pos="3104"/>
        <p:guide orient="horz" pos="416"/>
        <p:guide orient="horz" pos="3197"/>
        <p:guide pos="2117"/>
        <p:guide pos="300"/>
        <p:guide pos="395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42" name="Rectangle 2"/>
          <p:cNvSpPr>
            <a:spLocks noGrp="1" noChangeArrowheads="1"/>
          </p:cNvSpPr>
          <p:nvPr>
            <p:ph type="hdr" sz="quarter"/>
          </p:nvPr>
        </p:nvSpPr>
        <p:spPr bwMode="auto">
          <a:xfrm>
            <a:off x="0" y="1"/>
            <a:ext cx="2911464" cy="492225"/>
          </a:xfrm>
          <a:prstGeom prst="rect">
            <a:avLst/>
          </a:prstGeom>
          <a:noFill/>
          <a:ln w="9525">
            <a:noFill/>
            <a:miter lim="800000"/>
            <a:headEnd/>
            <a:tailEnd/>
          </a:ln>
          <a:effectLst/>
        </p:spPr>
        <p:txBody>
          <a:bodyPr vert="horz" wrap="square" lIns="87402" tIns="43701" rIns="87402" bIns="43701" numCol="1" anchor="t" anchorCtr="0" compatLnSpc="1">
            <a:prstTxWarp prst="textNoShape">
              <a:avLst/>
            </a:prstTxWarp>
          </a:bodyPr>
          <a:lstStyle>
            <a:lvl1pPr algn="l" defTabSz="874467" eaLnBrk="1" hangingPunct="1">
              <a:defRPr sz="1200"/>
            </a:lvl1pPr>
          </a:lstStyle>
          <a:p>
            <a:pPr>
              <a:defRPr/>
            </a:pPr>
            <a:endParaRPr lang="en-GB" dirty="0"/>
          </a:p>
        </p:txBody>
      </p:sp>
      <p:sp>
        <p:nvSpPr>
          <p:cNvPr id="522243" name="Rectangle 3"/>
          <p:cNvSpPr>
            <a:spLocks noGrp="1" noChangeArrowheads="1"/>
          </p:cNvSpPr>
          <p:nvPr>
            <p:ph type="dt" sz="quarter" idx="1"/>
          </p:nvPr>
        </p:nvSpPr>
        <p:spPr bwMode="auto">
          <a:xfrm>
            <a:off x="3805335" y="1"/>
            <a:ext cx="2911464" cy="492225"/>
          </a:xfrm>
          <a:prstGeom prst="rect">
            <a:avLst/>
          </a:prstGeom>
          <a:noFill/>
          <a:ln w="9525">
            <a:noFill/>
            <a:miter lim="800000"/>
            <a:headEnd/>
            <a:tailEnd/>
          </a:ln>
          <a:effectLst/>
        </p:spPr>
        <p:txBody>
          <a:bodyPr vert="horz" wrap="square" lIns="87402" tIns="43701" rIns="87402" bIns="43701" numCol="1" anchor="t" anchorCtr="0" compatLnSpc="1">
            <a:prstTxWarp prst="textNoShape">
              <a:avLst/>
            </a:prstTxWarp>
          </a:bodyPr>
          <a:lstStyle>
            <a:lvl1pPr algn="r" defTabSz="874467" eaLnBrk="1" hangingPunct="1">
              <a:defRPr sz="1200"/>
            </a:lvl1pPr>
          </a:lstStyle>
          <a:p>
            <a:pPr>
              <a:defRPr/>
            </a:pPr>
            <a:endParaRPr lang="en-GB" dirty="0"/>
          </a:p>
        </p:txBody>
      </p:sp>
      <p:sp>
        <p:nvSpPr>
          <p:cNvPr id="522244" name="Rectangle 4"/>
          <p:cNvSpPr>
            <a:spLocks noGrp="1" noChangeArrowheads="1"/>
          </p:cNvSpPr>
          <p:nvPr>
            <p:ph type="ftr" sz="quarter" idx="2"/>
          </p:nvPr>
        </p:nvSpPr>
        <p:spPr bwMode="auto">
          <a:xfrm>
            <a:off x="0" y="9361446"/>
            <a:ext cx="2911464" cy="492225"/>
          </a:xfrm>
          <a:prstGeom prst="rect">
            <a:avLst/>
          </a:prstGeom>
          <a:noFill/>
          <a:ln w="9525">
            <a:noFill/>
            <a:miter lim="800000"/>
            <a:headEnd/>
            <a:tailEnd/>
          </a:ln>
          <a:effectLst/>
        </p:spPr>
        <p:txBody>
          <a:bodyPr vert="horz" wrap="square" lIns="87402" tIns="43701" rIns="87402" bIns="43701" numCol="1" anchor="b" anchorCtr="0" compatLnSpc="1">
            <a:prstTxWarp prst="textNoShape">
              <a:avLst/>
            </a:prstTxWarp>
          </a:bodyPr>
          <a:lstStyle>
            <a:lvl1pPr algn="l" defTabSz="874467" eaLnBrk="1" hangingPunct="1">
              <a:defRPr sz="1200"/>
            </a:lvl1pPr>
          </a:lstStyle>
          <a:p>
            <a:pPr>
              <a:defRPr/>
            </a:pPr>
            <a:endParaRPr lang="en-GB" dirty="0"/>
          </a:p>
        </p:txBody>
      </p:sp>
      <p:sp>
        <p:nvSpPr>
          <p:cNvPr id="522245" name="Rectangle 5"/>
          <p:cNvSpPr>
            <a:spLocks noGrp="1" noChangeArrowheads="1"/>
          </p:cNvSpPr>
          <p:nvPr>
            <p:ph type="sldNum" sz="quarter" idx="3"/>
          </p:nvPr>
        </p:nvSpPr>
        <p:spPr bwMode="auto">
          <a:xfrm>
            <a:off x="3805335" y="9361446"/>
            <a:ext cx="2911464" cy="492225"/>
          </a:xfrm>
          <a:prstGeom prst="rect">
            <a:avLst/>
          </a:prstGeom>
          <a:noFill/>
          <a:ln w="9525">
            <a:noFill/>
            <a:miter lim="800000"/>
            <a:headEnd/>
            <a:tailEnd/>
          </a:ln>
          <a:effectLst/>
        </p:spPr>
        <p:txBody>
          <a:bodyPr vert="horz" wrap="square" lIns="87402" tIns="43701" rIns="87402" bIns="43701" numCol="1" anchor="b" anchorCtr="0" compatLnSpc="1">
            <a:prstTxWarp prst="textNoShape">
              <a:avLst/>
            </a:prstTxWarp>
          </a:bodyPr>
          <a:lstStyle>
            <a:lvl1pPr algn="r" defTabSz="874467" eaLnBrk="1" hangingPunct="1">
              <a:defRPr sz="1200"/>
            </a:lvl1pPr>
          </a:lstStyle>
          <a:p>
            <a:pPr>
              <a:defRPr/>
            </a:pPr>
            <a:fld id="{51E228E9-111E-41E9-8F27-FDAC57150EA0}" type="slidenum">
              <a:rPr lang="en-GB"/>
              <a:pPr>
                <a:defRPr/>
              </a:pPr>
              <a:t>‹#›</a:t>
            </a:fld>
            <a:endParaRPr lang="en-GB" dirty="0"/>
          </a:p>
        </p:txBody>
      </p:sp>
    </p:spTree>
    <p:extLst>
      <p:ext uri="{BB962C8B-B14F-4D97-AF65-F5344CB8AC3E}">
        <p14:creationId xmlns:p14="http://schemas.microsoft.com/office/powerpoint/2010/main" xmlns="" val="3006027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4"/>
          <p:cNvSpPr>
            <a:spLocks noGrp="1" noRot="1" noChangeAspect="1" noChangeArrowheads="1" noTextEdit="1"/>
          </p:cNvSpPr>
          <p:nvPr>
            <p:ph type="sldImg" idx="2"/>
          </p:nvPr>
        </p:nvSpPr>
        <p:spPr bwMode="auto">
          <a:xfrm>
            <a:off x="527050" y="644525"/>
            <a:ext cx="5708650" cy="4283075"/>
          </a:xfrm>
          <a:prstGeom prst="rect">
            <a:avLst/>
          </a:prstGeom>
          <a:noFill/>
          <a:ln w="9525">
            <a:noFill/>
            <a:miter lim="800000"/>
            <a:headEnd/>
            <a:tailEnd/>
          </a:ln>
        </p:spPr>
      </p:sp>
      <p:sp>
        <p:nvSpPr>
          <p:cNvPr id="16389" name="Rectangle 5"/>
          <p:cNvSpPr>
            <a:spLocks noGrp="1" noChangeArrowheads="1"/>
          </p:cNvSpPr>
          <p:nvPr>
            <p:ph type="body" sz="quarter" idx="3"/>
          </p:nvPr>
        </p:nvSpPr>
        <p:spPr bwMode="auto">
          <a:xfrm>
            <a:off x="477733" y="5075116"/>
            <a:ext cx="5806403" cy="4040219"/>
          </a:xfrm>
          <a:prstGeom prst="rect">
            <a:avLst/>
          </a:prstGeom>
          <a:noFill/>
          <a:ln w="9525">
            <a:noFill/>
            <a:miter lim="800000"/>
            <a:headEnd/>
            <a:tailEnd/>
          </a:ln>
          <a:effectLst/>
        </p:spPr>
        <p:txBody>
          <a:bodyPr vert="horz" wrap="square" lIns="90713" tIns="45358" rIns="90713" bIns="45358"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8" name="Text Box 8"/>
          <p:cNvSpPr txBox="1">
            <a:spLocks noChangeArrowheads="1"/>
          </p:cNvSpPr>
          <p:nvPr/>
        </p:nvSpPr>
        <p:spPr bwMode="auto">
          <a:xfrm>
            <a:off x="143237" y="162038"/>
            <a:ext cx="1352840" cy="253031"/>
          </a:xfrm>
          <a:prstGeom prst="rect">
            <a:avLst/>
          </a:prstGeom>
          <a:noFill/>
          <a:ln w="19050" algn="ctr">
            <a:noFill/>
            <a:miter lim="800000"/>
            <a:headEnd/>
            <a:tailEnd/>
          </a:ln>
          <a:effectLst>
            <a:prstShdw prst="shdw17" dist="17961" dir="2700000">
              <a:srgbClr val="708688"/>
            </a:prstShdw>
          </a:effectLst>
        </p:spPr>
        <p:txBody>
          <a:bodyPr wrap="none" lIns="94409" tIns="49092" rIns="94409" bIns="49092">
            <a:spAutoFit/>
          </a:bodyPr>
          <a:lstStyle/>
          <a:p>
            <a:pPr algn="l">
              <a:defRPr/>
            </a:pPr>
            <a:r>
              <a:rPr lang="en-GB" sz="1000" dirty="0" smtClean="0">
                <a:solidFill>
                  <a:schemeClr val="bg1">
                    <a:lumMod val="50000"/>
                  </a:schemeClr>
                </a:solidFill>
              </a:rPr>
              <a:t>M2M</a:t>
            </a:r>
            <a:r>
              <a:rPr lang="en-GB" sz="1000" baseline="0" dirty="0" smtClean="0">
                <a:solidFill>
                  <a:schemeClr val="bg1">
                    <a:lumMod val="50000"/>
                  </a:schemeClr>
                </a:solidFill>
              </a:rPr>
              <a:t> Lite Integration</a:t>
            </a:r>
            <a:endParaRPr lang="en-GB" sz="1000" dirty="0">
              <a:solidFill>
                <a:schemeClr val="bg1">
                  <a:lumMod val="50000"/>
                </a:schemeClr>
              </a:solidFill>
            </a:endParaRPr>
          </a:p>
        </p:txBody>
      </p:sp>
      <p:pic>
        <p:nvPicPr>
          <p:cNvPr id="95237" name="Picture 31" descr="VF_STK_Icon_RGB_Red_AWgt"/>
          <p:cNvPicPr>
            <a:picLocks noChangeAspect="1" noChangeArrowheads="1"/>
          </p:cNvPicPr>
          <p:nvPr/>
        </p:nvPicPr>
        <p:blipFill>
          <a:blip r:embed="rId2"/>
          <a:srcRect b="29823"/>
          <a:stretch>
            <a:fillRect/>
          </a:stretch>
        </p:blipFill>
        <p:spPr bwMode="auto">
          <a:xfrm>
            <a:off x="5908560" y="107007"/>
            <a:ext cx="778193" cy="351589"/>
          </a:xfrm>
          <a:prstGeom prst="rect">
            <a:avLst/>
          </a:prstGeom>
          <a:noFill/>
          <a:ln w="9525">
            <a:noFill/>
            <a:miter lim="800000"/>
            <a:headEnd/>
            <a:tailEnd/>
          </a:ln>
        </p:spPr>
      </p:pic>
      <p:sp>
        <p:nvSpPr>
          <p:cNvPr id="10" name="Text Box 10"/>
          <p:cNvSpPr txBox="1">
            <a:spLocks noChangeArrowheads="1"/>
          </p:cNvSpPr>
          <p:nvPr/>
        </p:nvSpPr>
        <p:spPr bwMode="auto">
          <a:xfrm>
            <a:off x="27042" y="9541827"/>
            <a:ext cx="4696200" cy="406731"/>
          </a:xfrm>
          <a:prstGeom prst="rect">
            <a:avLst/>
          </a:prstGeom>
          <a:noFill/>
          <a:ln w="19050" algn="ctr">
            <a:noFill/>
            <a:miter lim="800000"/>
            <a:headEnd/>
            <a:tailEnd/>
          </a:ln>
          <a:effectLst>
            <a:prstShdw prst="shdw17" dist="17961" dir="2700000">
              <a:srgbClr val="708688"/>
            </a:prstShdw>
          </a:effectLst>
        </p:spPr>
        <p:txBody>
          <a:bodyPr lIns="94409" tIns="49092" rIns="94409" bIns="49092">
            <a:spAutoFit/>
          </a:bodyPr>
          <a:lstStyle/>
          <a:p>
            <a:pPr defTabSz="949140">
              <a:defRPr/>
            </a:pPr>
            <a:r>
              <a:rPr lang="en-GB" sz="1000" dirty="0" smtClean="0">
                <a:solidFill>
                  <a:schemeClr val="bg1">
                    <a:lumMod val="50000"/>
                  </a:schemeClr>
                </a:solidFill>
              </a:rPr>
              <a:t>B.W.VFG.12.C027</a:t>
            </a:r>
            <a:r>
              <a:rPr lang="en-GB" sz="1000" dirty="0">
                <a:solidFill>
                  <a:schemeClr val="bg1">
                    <a:lumMod val="50000"/>
                  </a:schemeClr>
                </a:solidFill>
              </a:rPr>
              <a:t>	    C3 confidentiality classification</a:t>
            </a:r>
          </a:p>
          <a:p>
            <a:pPr defTabSz="949140">
              <a:defRPr/>
            </a:pPr>
            <a:endParaRPr lang="en-GB" sz="1000" dirty="0"/>
          </a:p>
        </p:txBody>
      </p:sp>
      <p:sp>
        <p:nvSpPr>
          <p:cNvPr id="11" name="Text Box 11"/>
          <p:cNvSpPr txBox="1">
            <a:spLocks noChangeArrowheads="1"/>
          </p:cNvSpPr>
          <p:nvPr/>
        </p:nvSpPr>
        <p:spPr bwMode="auto">
          <a:xfrm>
            <a:off x="6048623" y="9541827"/>
            <a:ext cx="344833" cy="253140"/>
          </a:xfrm>
          <a:prstGeom prst="rect">
            <a:avLst/>
          </a:prstGeom>
          <a:noFill/>
          <a:ln w="19050" algn="ctr">
            <a:noFill/>
            <a:miter lim="800000"/>
            <a:headEnd/>
            <a:tailEnd/>
          </a:ln>
          <a:effectLst>
            <a:prstShdw prst="shdw17" dist="17961" dir="2700000">
              <a:srgbClr val="708688"/>
            </a:prstShdw>
          </a:effectLst>
        </p:spPr>
        <p:txBody>
          <a:bodyPr wrap="none" lIns="94409" tIns="49092" rIns="94409" bIns="49092">
            <a:spAutoFit/>
          </a:bodyPr>
          <a:lstStyle/>
          <a:p>
            <a:pPr>
              <a:defRPr/>
            </a:pPr>
            <a:fld id="{608DE95B-A544-4FE7-AD32-9E6165E3A955}" type="slidenum">
              <a:rPr lang="en-GB" sz="1000">
                <a:solidFill>
                  <a:schemeClr val="bg1">
                    <a:lumMod val="50000"/>
                  </a:schemeClr>
                </a:solidFill>
              </a:rPr>
              <a:pPr>
                <a:defRPr/>
              </a:pPr>
              <a:t>‹#›</a:t>
            </a:fld>
            <a:endParaRPr lang="en-GB" sz="1000" dirty="0">
              <a:solidFill>
                <a:schemeClr val="bg1">
                  <a:lumMod val="50000"/>
                </a:schemeClr>
              </a:solidFill>
            </a:endParaRPr>
          </a:p>
        </p:txBody>
      </p:sp>
    </p:spTree>
    <p:extLst>
      <p:ext uri="{BB962C8B-B14F-4D97-AF65-F5344CB8AC3E}">
        <p14:creationId xmlns:p14="http://schemas.microsoft.com/office/powerpoint/2010/main" xmlns="" val="125433949"/>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000" kern="1200">
        <a:solidFill>
          <a:schemeClr val="tx1"/>
        </a:solidFill>
        <a:latin typeface="Arial" charset="0"/>
        <a:ea typeface="+mn-ea"/>
        <a:cs typeface="+mn-cs"/>
      </a:defRPr>
    </a:lvl1pPr>
    <a:lvl2pPr marL="457200" algn="l" rtl="0" eaLnBrk="0" fontAlgn="base" hangingPunct="0">
      <a:spcBef>
        <a:spcPct val="0"/>
      </a:spcBef>
      <a:spcAft>
        <a:spcPct val="0"/>
      </a:spcAft>
      <a:defRPr sz="1000" kern="1200">
        <a:solidFill>
          <a:schemeClr val="tx1"/>
        </a:solidFill>
        <a:latin typeface="Arial" charset="0"/>
        <a:ea typeface="+mn-ea"/>
        <a:cs typeface="+mn-cs"/>
      </a:defRPr>
    </a:lvl2pPr>
    <a:lvl3pPr marL="914400" algn="l" rtl="0" eaLnBrk="0" fontAlgn="base" hangingPunct="0">
      <a:spcBef>
        <a:spcPct val="0"/>
      </a:spcBef>
      <a:spcAft>
        <a:spcPct val="0"/>
      </a:spcAft>
      <a:defRPr sz="1000" kern="1200">
        <a:solidFill>
          <a:schemeClr val="tx1"/>
        </a:solidFill>
        <a:latin typeface="Arial" charset="0"/>
        <a:ea typeface="+mn-ea"/>
        <a:cs typeface="+mn-cs"/>
      </a:defRPr>
    </a:lvl3pPr>
    <a:lvl4pPr marL="1371600" algn="l" rtl="0" eaLnBrk="0" fontAlgn="base" hangingPunct="0">
      <a:spcBef>
        <a:spcPct val="0"/>
      </a:spcBef>
      <a:spcAft>
        <a:spcPct val="0"/>
      </a:spcAft>
      <a:defRPr sz="1000" kern="1200">
        <a:solidFill>
          <a:schemeClr val="tx1"/>
        </a:solidFill>
        <a:latin typeface="Arial" charset="0"/>
        <a:ea typeface="+mn-ea"/>
        <a:cs typeface="+mn-cs"/>
      </a:defRPr>
    </a:lvl4pPr>
    <a:lvl5pPr marL="1828800" algn="l" rtl="0" eaLnBrk="0" fontAlgn="base" hangingPunct="0">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p:sp>
      <p:sp>
        <p:nvSpPr>
          <p:cNvPr id="96259" name="Rectangle 3"/>
          <p:cNvSpPr>
            <a:spLocks noGrp="1" noChangeArrowheads="1"/>
          </p:cNvSpPr>
          <p:nvPr>
            <p:ph type="body" idx="1"/>
          </p:nvPr>
        </p:nvSpPr>
        <p:spPr>
          <a:noFill/>
          <a:ln/>
        </p:spPr>
        <p:txBody>
          <a:bodyPr/>
          <a:lstStyle/>
          <a:p>
            <a:pPr marL="208293" indent="-208293" eaLnBrk="1" hangingPunct="1"/>
            <a:endParaRPr lang="en-GB" i="1" dirty="0"/>
          </a:p>
          <a:p>
            <a:pPr eaLnBrk="1" hangingPunct="1"/>
            <a:endParaRPr lang="de-DE" dirty="0" smtClean="0"/>
          </a:p>
        </p:txBody>
      </p:sp>
    </p:spTree>
    <p:extLst>
      <p:ext uri="{BB962C8B-B14F-4D97-AF65-F5344CB8AC3E}">
        <p14:creationId xmlns:p14="http://schemas.microsoft.com/office/powerpoint/2010/main" xmlns="" val="1425069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xfrm>
            <a:off x="447675" y="660400"/>
            <a:ext cx="5676900" cy="4257675"/>
          </a:xfrm>
        </p:spPr>
      </p:sp>
      <p:sp>
        <p:nvSpPr>
          <p:cNvPr id="14338" name="Rectangle 3"/>
          <p:cNvSpPr>
            <a:spLocks noGrp="1" noChangeArrowheads="1"/>
          </p:cNvSpPr>
          <p:nvPr>
            <p:ph type="body" idx="1"/>
          </p:nvPr>
        </p:nvSpPr>
        <p:spPr>
          <a:xfrm>
            <a:off x="476965" y="5074954"/>
            <a:ext cx="5811439" cy="4039610"/>
          </a:xfrm>
          <a:noFill/>
          <a:ln/>
        </p:spPr>
        <p:txBody>
          <a:bodyPr/>
          <a:lstStyle/>
          <a:p>
            <a:pPr eaLnBrk="1" hangingPunct="1"/>
            <a:r>
              <a:rPr lang="de-DE" b="1" i="1" dirty="0" smtClean="0"/>
              <a:t>Trainer Notes</a:t>
            </a:r>
          </a:p>
          <a:p>
            <a:pPr eaLnBrk="1" hangingPunct="1"/>
            <a:r>
              <a:rPr lang="de-DE" i="1" dirty="0" smtClean="0"/>
              <a:t>Highlight the objectives to be covered within the course.</a:t>
            </a:r>
          </a:p>
          <a:p>
            <a:pPr eaLnBrk="1" hangingPunct="1"/>
            <a:endParaRPr lang="de-DE" i="1" dirty="0" smtClean="0"/>
          </a:p>
          <a:p>
            <a:pPr eaLnBrk="1" hangingPunct="1"/>
            <a:r>
              <a:rPr lang="de-DE" i="1" dirty="0" smtClean="0"/>
              <a:t>Do not present this slide just include it in the delegate notes.</a:t>
            </a:r>
          </a:p>
          <a:p>
            <a:pPr eaLnBrk="1" hangingPunct="1"/>
            <a:endParaRPr lang="de-DE" i="1" dirty="0" smtClean="0"/>
          </a:p>
          <a:p>
            <a:pPr eaLnBrk="1" hangingPunct="1"/>
            <a:endParaRPr lang="de-DE" i="1" dirty="0" smtClean="0"/>
          </a:p>
        </p:txBody>
      </p:sp>
    </p:spTree>
    <p:extLst>
      <p:ext uri="{BB962C8B-B14F-4D97-AF65-F5344CB8AC3E}">
        <p14:creationId xmlns:p14="http://schemas.microsoft.com/office/powerpoint/2010/main" xmlns="" val="232207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xfrm>
            <a:off x="447675" y="660400"/>
            <a:ext cx="5676900" cy="4257675"/>
          </a:xfrm>
        </p:spPr>
      </p:sp>
      <p:sp>
        <p:nvSpPr>
          <p:cNvPr id="14338" name="Rectangle 3"/>
          <p:cNvSpPr>
            <a:spLocks noGrp="1" noChangeArrowheads="1"/>
          </p:cNvSpPr>
          <p:nvPr>
            <p:ph type="body" idx="1"/>
          </p:nvPr>
        </p:nvSpPr>
        <p:spPr>
          <a:xfrm>
            <a:off x="476965" y="5074954"/>
            <a:ext cx="5811439" cy="4039610"/>
          </a:xfrm>
          <a:noFill/>
          <a:ln/>
        </p:spPr>
        <p:txBody>
          <a:bodyPr/>
          <a:lstStyle/>
          <a:p>
            <a:pPr eaLnBrk="1" hangingPunct="1"/>
            <a:r>
              <a:rPr lang="de-DE" b="1" i="1" dirty="0" smtClean="0"/>
              <a:t>Trainer Notes</a:t>
            </a:r>
          </a:p>
          <a:p>
            <a:pPr eaLnBrk="1" hangingPunct="1"/>
            <a:r>
              <a:rPr lang="de-DE" i="1" dirty="0" smtClean="0"/>
              <a:t>Highlight the objectives to be covered within the course.</a:t>
            </a:r>
          </a:p>
          <a:p>
            <a:pPr eaLnBrk="1" hangingPunct="1"/>
            <a:endParaRPr lang="de-DE" i="1" dirty="0" smtClean="0"/>
          </a:p>
          <a:p>
            <a:pPr eaLnBrk="1" hangingPunct="1"/>
            <a:r>
              <a:rPr lang="de-DE" i="1" dirty="0" smtClean="0"/>
              <a:t>Do not present this slide just include it in the delegate notes.</a:t>
            </a:r>
          </a:p>
          <a:p>
            <a:pPr eaLnBrk="1" hangingPunct="1"/>
            <a:endParaRPr lang="de-DE" i="1" dirty="0" smtClean="0"/>
          </a:p>
          <a:p>
            <a:pPr eaLnBrk="1" hangingPunct="1"/>
            <a:endParaRPr lang="de-DE" i="1" dirty="0" smtClean="0"/>
          </a:p>
        </p:txBody>
      </p:sp>
    </p:spTree>
    <p:extLst>
      <p:ext uri="{BB962C8B-B14F-4D97-AF65-F5344CB8AC3E}">
        <p14:creationId xmlns:p14="http://schemas.microsoft.com/office/powerpoint/2010/main" xmlns="" val="4031569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xfrm>
            <a:off x="447675" y="660400"/>
            <a:ext cx="5676900" cy="4257675"/>
          </a:xfrm>
        </p:spPr>
      </p:sp>
      <p:sp>
        <p:nvSpPr>
          <p:cNvPr id="14338" name="Rectangle 3"/>
          <p:cNvSpPr>
            <a:spLocks noGrp="1" noChangeArrowheads="1"/>
          </p:cNvSpPr>
          <p:nvPr>
            <p:ph type="body" idx="1"/>
          </p:nvPr>
        </p:nvSpPr>
        <p:spPr>
          <a:xfrm>
            <a:off x="476965" y="5074954"/>
            <a:ext cx="5811439" cy="4039610"/>
          </a:xfrm>
          <a:noFill/>
          <a:ln/>
        </p:spPr>
        <p:txBody>
          <a:bodyPr/>
          <a:lstStyle/>
          <a:p>
            <a:pPr eaLnBrk="1" hangingPunct="1"/>
            <a:r>
              <a:rPr lang="de-DE" b="1" i="1" dirty="0" smtClean="0"/>
              <a:t>Trainer Notes</a:t>
            </a:r>
          </a:p>
          <a:p>
            <a:pPr eaLnBrk="1" hangingPunct="1"/>
            <a:r>
              <a:rPr lang="de-DE" i="1" dirty="0" smtClean="0"/>
              <a:t>Highlight the objectives to be covered within the course.</a:t>
            </a:r>
          </a:p>
          <a:p>
            <a:pPr eaLnBrk="1" hangingPunct="1"/>
            <a:endParaRPr lang="de-DE" i="1" dirty="0" smtClean="0"/>
          </a:p>
          <a:p>
            <a:pPr eaLnBrk="1" hangingPunct="1"/>
            <a:r>
              <a:rPr lang="de-DE" i="1" dirty="0" smtClean="0"/>
              <a:t>Do not present this slide just include it in the delegate notes.</a:t>
            </a:r>
          </a:p>
          <a:p>
            <a:pPr eaLnBrk="1" hangingPunct="1"/>
            <a:endParaRPr lang="de-DE" i="1" dirty="0" smtClean="0"/>
          </a:p>
          <a:p>
            <a:pPr eaLnBrk="1" hangingPunct="1"/>
            <a:endParaRPr lang="de-DE" i="1" dirty="0" smtClean="0"/>
          </a:p>
        </p:txBody>
      </p:sp>
    </p:spTree>
    <p:extLst>
      <p:ext uri="{BB962C8B-B14F-4D97-AF65-F5344CB8AC3E}">
        <p14:creationId xmlns:p14="http://schemas.microsoft.com/office/powerpoint/2010/main" xmlns="" val="3656780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xfrm>
            <a:off x="447675" y="660400"/>
            <a:ext cx="5676900" cy="4257675"/>
          </a:xfrm>
        </p:spPr>
      </p:sp>
      <p:sp>
        <p:nvSpPr>
          <p:cNvPr id="14338" name="Rectangle 3"/>
          <p:cNvSpPr>
            <a:spLocks noGrp="1" noChangeArrowheads="1"/>
          </p:cNvSpPr>
          <p:nvPr>
            <p:ph type="body" idx="1"/>
          </p:nvPr>
        </p:nvSpPr>
        <p:spPr>
          <a:xfrm>
            <a:off x="476965" y="5074954"/>
            <a:ext cx="5811439" cy="4039610"/>
          </a:xfrm>
          <a:noFill/>
          <a:ln/>
        </p:spPr>
        <p:txBody>
          <a:bodyPr/>
          <a:lstStyle/>
          <a:p>
            <a:pPr eaLnBrk="1" hangingPunct="1"/>
            <a:r>
              <a:rPr lang="de-DE" b="1" i="1" dirty="0" smtClean="0"/>
              <a:t>Trainer Notes</a:t>
            </a:r>
          </a:p>
          <a:p>
            <a:pPr eaLnBrk="1" hangingPunct="1"/>
            <a:r>
              <a:rPr lang="de-DE" i="1" dirty="0" smtClean="0"/>
              <a:t>Highlight the objectives to be covered within the course.</a:t>
            </a:r>
          </a:p>
          <a:p>
            <a:pPr eaLnBrk="1" hangingPunct="1"/>
            <a:endParaRPr lang="de-DE" i="1" dirty="0" smtClean="0"/>
          </a:p>
          <a:p>
            <a:pPr eaLnBrk="1" hangingPunct="1"/>
            <a:r>
              <a:rPr lang="de-DE" i="1" dirty="0" smtClean="0"/>
              <a:t>Do not present this slide just include it in the delegate notes.</a:t>
            </a:r>
          </a:p>
          <a:p>
            <a:pPr eaLnBrk="1" hangingPunct="1"/>
            <a:endParaRPr lang="de-DE" i="1" dirty="0" smtClean="0"/>
          </a:p>
          <a:p>
            <a:pPr eaLnBrk="1" hangingPunct="1"/>
            <a:endParaRPr lang="de-DE" i="1" dirty="0" smtClean="0"/>
          </a:p>
        </p:txBody>
      </p:sp>
    </p:spTree>
    <p:extLst>
      <p:ext uri="{BB962C8B-B14F-4D97-AF65-F5344CB8AC3E}">
        <p14:creationId xmlns:p14="http://schemas.microsoft.com/office/powerpoint/2010/main" xmlns="" val="2144582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xfrm>
            <a:off x="447675" y="660400"/>
            <a:ext cx="5676900" cy="4257675"/>
          </a:xfrm>
        </p:spPr>
      </p:sp>
      <p:sp>
        <p:nvSpPr>
          <p:cNvPr id="14338" name="Rectangle 3"/>
          <p:cNvSpPr>
            <a:spLocks noGrp="1" noChangeArrowheads="1"/>
          </p:cNvSpPr>
          <p:nvPr>
            <p:ph type="body" idx="1"/>
          </p:nvPr>
        </p:nvSpPr>
        <p:spPr>
          <a:xfrm>
            <a:off x="476965" y="5074954"/>
            <a:ext cx="5811439" cy="4039610"/>
          </a:xfrm>
          <a:noFill/>
          <a:ln/>
        </p:spPr>
        <p:txBody>
          <a:bodyPr/>
          <a:lstStyle/>
          <a:p>
            <a:pPr eaLnBrk="1" hangingPunct="1"/>
            <a:r>
              <a:rPr lang="de-DE" b="1" i="1" dirty="0" smtClean="0"/>
              <a:t>Trainer Notes</a:t>
            </a:r>
          </a:p>
          <a:p>
            <a:pPr eaLnBrk="1" hangingPunct="1"/>
            <a:r>
              <a:rPr lang="de-DE" i="1" dirty="0" smtClean="0"/>
              <a:t>Highlight the objectives to be covered within the course.</a:t>
            </a:r>
          </a:p>
          <a:p>
            <a:pPr eaLnBrk="1" hangingPunct="1"/>
            <a:endParaRPr lang="de-DE" i="1" dirty="0" smtClean="0"/>
          </a:p>
          <a:p>
            <a:pPr eaLnBrk="1" hangingPunct="1"/>
            <a:r>
              <a:rPr lang="de-DE" i="1" dirty="0" smtClean="0"/>
              <a:t>Do not present this slide just include it in the delegate notes.</a:t>
            </a:r>
          </a:p>
          <a:p>
            <a:pPr eaLnBrk="1" hangingPunct="1"/>
            <a:endParaRPr lang="de-DE" i="1" dirty="0" smtClean="0"/>
          </a:p>
          <a:p>
            <a:pPr eaLnBrk="1" hangingPunct="1"/>
            <a:endParaRPr lang="de-DE" i="1" dirty="0" smtClean="0"/>
          </a:p>
        </p:txBody>
      </p:sp>
    </p:spTree>
    <p:extLst>
      <p:ext uri="{BB962C8B-B14F-4D97-AF65-F5344CB8AC3E}">
        <p14:creationId xmlns:p14="http://schemas.microsoft.com/office/powerpoint/2010/main" xmlns="" val="981184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xfrm>
            <a:off x="447675" y="660400"/>
            <a:ext cx="5676900" cy="4257675"/>
          </a:xfrm>
        </p:spPr>
      </p:sp>
      <p:sp>
        <p:nvSpPr>
          <p:cNvPr id="14338" name="Rectangle 3"/>
          <p:cNvSpPr>
            <a:spLocks noGrp="1" noChangeArrowheads="1"/>
          </p:cNvSpPr>
          <p:nvPr>
            <p:ph type="body" idx="1"/>
          </p:nvPr>
        </p:nvSpPr>
        <p:spPr>
          <a:xfrm>
            <a:off x="476965" y="5074954"/>
            <a:ext cx="5811439" cy="4039610"/>
          </a:xfrm>
          <a:noFill/>
          <a:ln/>
        </p:spPr>
        <p:txBody>
          <a:bodyPr/>
          <a:lstStyle/>
          <a:p>
            <a:pPr eaLnBrk="1" hangingPunct="1"/>
            <a:r>
              <a:rPr lang="de-DE" b="1" i="1" dirty="0" smtClean="0"/>
              <a:t>Trainer Notes</a:t>
            </a:r>
          </a:p>
          <a:p>
            <a:pPr eaLnBrk="1" hangingPunct="1"/>
            <a:r>
              <a:rPr lang="de-DE" i="1" dirty="0" smtClean="0"/>
              <a:t>Highlight the objectives to be covered within the course.</a:t>
            </a:r>
          </a:p>
          <a:p>
            <a:pPr eaLnBrk="1" hangingPunct="1"/>
            <a:endParaRPr lang="de-DE" i="1" dirty="0" smtClean="0"/>
          </a:p>
          <a:p>
            <a:pPr eaLnBrk="1" hangingPunct="1"/>
            <a:r>
              <a:rPr lang="de-DE" i="1" dirty="0" smtClean="0"/>
              <a:t>Do not present this slide just include it in the delegate notes.</a:t>
            </a:r>
          </a:p>
          <a:p>
            <a:pPr eaLnBrk="1" hangingPunct="1"/>
            <a:endParaRPr lang="de-DE" i="1" dirty="0" smtClean="0"/>
          </a:p>
          <a:p>
            <a:pPr eaLnBrk="1" hangingPunct="1"/>
            <a:endParaRPr lang="de-DE" i="1" dirty="0" smtClean="0"/>
          </a:p>
        </p:txBody>
      </p:sp>
    </p:spTree>
    <p:extLst>
      <p:ext uri="{BB962C8B-B14F-4D97-AF65-F5344CB8AC3E}">
        <p14:creationId xmlns:p14="http://schemas.microsoft.com/office/powerpoint/2010/main" xmlns="" val="577240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119188" y="1933575"/>
            <a:ext cx="7485062" cy="1408113"/>
          </a:xfrm>
        </p:spPr>
        <p:txBody>
          <a:bodyPr rIns="18000"/>
          <a:lstStyle>
            <a:lvl1pPr>
              <a:defRPr sz="3200">
                <a:solidFill>
                  <a:srgbClr val="E60000"/>
                </a:solidFill>
              </a:defRPr>
            </a:lvl1pPr>
          </a:lstStyle>
          <a:p>
            <a:r>
              <a:rPr lang="en-GB" dirty="0"/>
              <a:t>Click to edit Master title</a:t>
            </a:r>
          </a:p>
        </p:txBody>
      </p:sp>
      <p:sp>
        <p:nvSpPr>
          <p:cNvPr id="5123" name="Rectangle 3"/>
          <p:cNvSpPr>
            <a:spLocks noGrp="1" noChangeArrowheads="1"/>
          </p:cNvSpPr>
          <p:nvPr>
            <p:ph type="subTitle" idx="1"/>
          </p:nvPr>
        </p:nvSpPr>
        <p:spPr>
          <a:xfrm>
            <a:off x="1119188" y="3351213"/>
            <a:ext cx="7494587" cy="1028700"/>
          </a:xfrm>
        </p:spPr>
        <p:txBody>
          <a:bodyPr rIns="18000"/>
          <a:lstStyle>
            <a:lvl1pPr marL="0" indent="0">
              <a:spcBef>
                <a:spcPct val="40000"/>
              </a:spcBef>
              <a:buFontTx/>
              <a:buNone/>
              <a:defRPr sz="2000">
                <a:solidFill>
                  <a:schemeClr val="bg2"/>
                </a:solidFill>
              </a:defRPr>
            </a:lvl1pPr>
          </a:lstStyle>
          <a:p>
            <a:r>
              <a:rPr lang="en-GB"/>
              <a:t>Click to edit Master subtitle style</a:t>
            </a:r>
          </a:p>
        </p:txBody>
      </p:sp>
      <p:sp>
        <p:nvSpPr>
          <p:cNvPr id="14" name="Text Box 20"/>
          <p:cNvSpPr txBox="1">
            <a:spLocks noChangeArrowheads="1"/>
          </p:cNvSpPr>
          <p:nvPr userDrawn="1"/>
        </p:nvSpPr>
        <p:spPr bwMode="auto">
          <a:xfrm>
            <a:off x="3222625" y="6337300"/>
            <a:ext cx="2112963" cy="403225"/>
          </a:xfrm>
          <a:prstGeom prst="rect">
            <a:avLst/>
          </a:prstGeom>
          <a:noFill/>
          <a:ln w="9525" algn="ctr">
            <a:noFill/>
            <a:miter lim="800000"/>
            <a:headEnd/>
            <a:tailEnd/>
          </a:ln>
          <a:effectLst/>
        </p:spPr>
        <p:txBody>
          <a:bodyPr lIns="0"/>
          <a:lstStyle/>
          <a:p>
            <a:pPr algn="l">
              <a:spcBef>
                <a:spcPct val="30000"/>
              </a:spcBef>
              <a:defRPr/>
            </a:pPr>
            <a:r>
              <a:rPr lang="en-GB" sz="900" dirty="0">
                <a:solidFill>
                  <a:schemeClr val="bg2"/>
                </a:solidFill>
              </a:rPr>
              <a:t>C3 confidentiality classification</a:t>
            </a:r>
          </a:p>
          <a:p>
            <a:pPr algn="l">
              <a:spcBef>
                <a:spcPct val="30000"/>
              </a:spcBef>
              <a:defRPr/>
            </a:pPr>
            <a:endParaRPr lang="en-GB" sz="900" dirty="0">
              <a:solidFill>
                <a:schemeClr val="bg2"/>
              </a:solidFill>
            </a:endParaRPr>
          </a:p>
        </p:txBody>
      </p:sp>
      <p:sp>
        <p:nvSpPr>
          <p:cNvPr id="15" name="Line 21"/>
          <p:cNvSpPr>
            <a:spLocks noChangeShapeType="1"/>
          </p:cNvSpPr>
          <p:nvPr userDrawn="1"/>
        </p:nvSpPr>
        <p:spPr bwMode="auto">
          <a:xfrm>
            <a:off x="3151188" y="6391275"/>
            <a:ext cx="0" cy="466725"/>
          </a:xfrm>
          <a:prstGeom prst="line">
            <a:avLst/>
          </a:prstGeom>
          <a:noFill/>
          <a:ln w="6350">
            <a:solidFill>
              <a:schemeClr val="bg2"/>
            </a:solidFill>
            <a:prstDash val="dash"/>
            <a:round/>
            <a:headEnd/>
            <a:tailEnd/>
          </a:ln>
          <a:effectLst/>
        </p:spPr>
        <p:txBody>
          <a:bodyPr lIns="90000" tIns="46800" rIns="90000" bIns="46800"/>
          <a:lstStyle/>
          <a:p>
            <a:pPr>
              <a:defRPr/>
            </a:pPr>
            <a:endParaRPr lang="en-GB" dirty="0"/>
          </a:p>
        </p:txBody>
      </p:sp>
      <p:sp>
        <p:nvSpPr>
          <p:cNvPr id="16" name="Line 22"/>
          <p:cNvSpPr>
            <a:spLocks noChangeShapeType="1"/>
          </p:cNvSpPr>
          <p:nvPr userDrawn="1"/>
        </p:nvSpPr>
        <p:spPr bwMode="auto">
          <a:xfrm>
            <a:off x="1038225" y="6391275"/>
            <a:ext cx="0" cy="466725"/>
          </a:xfrm>
          <a:prstGeom prst="line">
            <a:avLst/>
          </a:prstGeom>
          <a:noFill/>
          <a:ln w="6350">
            <a:solidFill>
              <a:schemeClr val="bg2"/>
            </a:solidFill>
            <a:prstDash val="dash"/>
            <a:round/>
            <a:headEnd/>
            <a:tailEnd/>
          </a:ln>
          <a:effectLst/>
        </p:spPr>
        <p:txBody>
          <a:bodyPr lIns="90000" tIns="46800" rIns="90000" bIns="46800"/>
          <a:lstStyle/>
          <a:p>
            <a:pPr>
              <a:defRPr/>
            </a:pPr>
            <a:endParaRPr lang="en-GB" dirty="0"/>
          </a:p>
        </p:txBody>
      </p:sp>
      <p:pic>
        <p:nvPicPr>
          <p:cNvPr id="17" name="Picture 23" descr="VF_STK_Icon_RGB_Red_AWgt"/>
          <p:cNvPicPr>
            <a:picLocks noChangeAspect="1" noChangeArrowheads="1"/>
          </p:cNvPicPr>
          <p:nvPr userDrawn="1"/>
        </p:nvPicPr>
        <p:blipFill>
          <a:blip r:embed="rId2" cstate="print"/>
          <a:srcRect b="25703"/>
          <a:stretch>
            <a:fillRect/>
          </a:stretch>
        </p:blipFill>
        <p:spPr bwMode="auto">
          <a:xfrm>
            <a:off x="8243888" y="6353175"/>
            <a:ext cx="719137" cy="361950"/>
          </a:xfrm>
          <a:prstGeom prst="rect">
            <a:avLst/>
          </a:prstGeom>
          <a:noFill/>
          <a:ln w="9525">
            <a:noFill/>
            <a:miter lim="800000"/>
            <a:headEnd/>
            <a:tailEnd/>
          </a:ln>
        </p:spPr>
      </p:pic>
      <p:sp>
        <p:nvSpPr>
          <p:cNvPr id="18" name="Text Box 20"/>
          <p:cNvSpPr txBox="1">
            <a:spLocks noChangeArrowheads="1"/>
          </p:cNvSpPr>
          <p:nvPr userDrawn="1"/>
        </p:nvSpPr>
        <p:spPr bwMode="auto">
          <a:xfrm>
            <a:off x="1117600" y="6337300"/>
            <a:ext cx="2028825" cy="403225"/>
          </a:xfrm>
          <a:prstGeom prst="rect">
            <a:avLst/>
          </a:prstGeom>
          <a:noFill/>
          <a:ln w="9525" algn="ctr">
            <a:noFill/>
            <a:miter lim="800000"/>
            <a:headEnd/>
            <a:tailEnd/>
          </a:ln>
          <a:effectLst/>
        </p:spPr>
        <p:txBody>
          <a:bodyPr lIns="0"/>
          <a:lstStyle/>
          <a:p>
            <a:pPr algn="l">
              <a:spcBef>
                <a:spcPct val="30000"/>
              </a:spcBef>
              <a:defRPr/>
            </a:pPr>
            <a:r>
              <a:rPr lang="en-GB" sz="900" baseline="0" dirty="0" smtClean="0">
                <a:solidFill>
                  <a:schemeClr val="bg2"/>
                </a:solidFill>
              </a:rPr>
              <a:t>Integrated M2M Terminals</a:t>
            </a:r>
          </a:p>
          <a:p>
            <a:pPr algn="l">
              <a:spcBef>
                <a:spcPct val="30000"/>
              </a:spcBef>
              <a:defRPr/>
            </a:pPr>
            <a:r>
              <a:rPr lang="en-GB" sz="900" dirty="0" smtClean="0">
                <a:solidFill>
                  <a:schemeClr val="bg2"/>
                </a:solidFill>
              </a:rPr>
              <a:t>Introduction Vodafone </a:t>
            </a:r>
            <a:r>
              <a:rPr lang="en-GB" sz="900" dirty="0" err="1" smtClean="0">
                <a:solidFill>
                  <a:schemeClr val="bg2"/>
                </a:solidFill>
              </a:rPr>
              <a:t>MachineLink</a:t>
            </a:r>
            <a:r>
              <a:rPr lang="en-GB" sz="900" dirty="0" smtClean="0">
                <a:solidFill>
                  <a:schemeClr val="bg2"/>
                </a:solidFill>
              </a:rPr>
              <a:t> 3G </a:t>
            </a:r>
            <a:r>
              <a:rPr lang="en-GB" sz="900" baseline="0" dirty="0" smtClean="0">
                <a:solidFill>
                  <a:schemeClr val="bg2"/>
                </a:solidFill>
              </a:rPr>
              <a:t>v1.0</a:t>
            </a:r>
            <a:endParaRPr lang="en-GB" sz="900" dirty="0">
              <a:solidFill>
                <a:schemeClr val="bg2"/>
              </a:solidFill>
            </a:endParaRPr>
          </a:p>
        </p:txBody>
      </p:sp>
      <p:sp>
        <p:nvSpPr>
          <p:cNvPr id="19" name="Text Box 20"/>
          <p:cNvSpPr txBox="1">
            <a:spLocks noChangeArrowheads="1"/>
          </p:cNvSpPr>
          <p:nvPr userDrawn="1"/>
        </p:nvSpPr>
        <p:spPr bwMode="auto">
          <a:xfrm>
            <a:off x="455613" y="6343650"/>
            <a:ext cx="479425" cy="403225"/>
          </a:xfrm>
          <a:prstGeom prst="rect">
            <a:avLst/>
          </a:prstGeom>
          <a:noFill/>
          <a:ln w="9525" algn="ctr">
            <a:noFill/>
            <a:miter lim="800000"/>
            <a:headEnd/>
            <a:tailEnd/>
          </a:ln>
          <a:effectLst/>
        </p:spPr>
        <p:txBody>
          <a:bodyPr lIns="0"/>
          <a:lstStyle>
            <a:defPPr>
              <a:defRPr lang="en-GB"/>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a:lstStyle>
          <a:p>
            <a:pPr algn="r">
              <a:defRPr/>
            </a:pPr>
            <a:fld id="{62D12EC5-F14A-4752-832A-F54C84F902A6}" type="slidenum">
              <a:rPr lang="en-GB" sz="900" b="0">
                <a:solidFill>
                  <a:schemeClr val="bg2"/>
                </a:solidFill>
              </a:rPr>
              <a:pPr algn="r">
                <a:defRPr/>
              </a:pPr>
              <a:t>‹#›</a:t>
            </a:fld>
            <a:endParaRPr lang="en-GB" sz="900" b="0" dirty="0">
              <a:solidFill>
                <a:schemeClr val="bg2"/>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6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60000"/>
                </a:solidFill>
              </a:defRPr>
            </a:lvl1p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546100" y="476250"/>
            <a:ext cx="8058150" cy="431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7" name="Rectangle 7"/>
          <p:cNvSpPr>
            <a:spLocks noGrp="1" noChangeArrowheads="1"/>
          </p:cNvSpPr>
          <p:nvPr>
            <p:ph type="body" idx="1"/>
          </p:nvPr>
        </p:nvSpPr>
        <p:spPr bwMode="auto">
          <a:xfrm>
            <a:off x="546100" y="1196975"/>
            <a:ext cx="8058150" cy="4752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116" name="Text Box 20"/>
          <p:cNvSpPr txBox="1">
            <a:spLocks noChangeArrowheads="1"/>
          </p:cNvSpPr>
          <p:nvPr/>
        </p:nvSpPr>
        <p:spPr bwMode="auto">
          <a:xfrm>
            <a:off x="3222625" y="6337300"/>
            <a:ext cx="2112963" cy="403225"/>
          </a:xfrm>
          <a:prstGeom prst="rect">
            <a:avLst/>
          </a:prstGeom>
          <a:noFill/>
          <a:ln w="9525" algn="ctr">
            <a:noFill/>
            <a:miter lim="800000"/>
            <a:headEnd/>
            <a:tailEnd/>
          </a:ln>
          <a:effectLst/>
        </p:spPr>
        <p:txBody>
          <a:bodyPr lIns="0"/>
          <a:lstStyle/>
          <a:p>
            <a:pPr algn="l">
              <a:spcBef>
                <a:spcPct val="30000"/>
              </a:spcBef>
              <a:defRPr/>
            </a:pPr>
            <a:r>
              <a:rPr lang="en-GB" sz="900" dirty="0">
                <a:solidFill>
                  <a:schemeClr val="bg2"/>
                </a:solidFill>
              </a:rPr>
              <a:t>C3 confidentiality classification</a:t>
            </a:r>
          </a:p>
          <a:p>
            <a:pPr algn="l">
              <a:spcBef>
                <a:spcPct val="30000"/>
              </a:spcBef>
              <a:defRPr/>
            </a:pPr>
            <a:endParaRPr lang="en-GB" sz="900" dirty="0">
              <a:solidFill>
                <a:schemeClr val="bg2"/>
              </a:solidFill>
            </a:endParaRPr>
          </a:p>
        </p:txBody>
      </p:sp>
      <p:sp>
        <p:nvSpPr>
          <p:cNvPr id="4117" name="Line 21"/>
          <p:cNvSpPr>
            <a:spLocks noChangeShapeType="1"/>
          </p:cNvSpPr>
          <p:nvPr/>
        </p:nvSpPr>
        <p:spPr bwMode="auto">
          <a:xfrm>
            <a:off x="3151188" y="6391275"/>
            <a:ext cx="0" cy="466725"/>
          </a:xfrm>
          <a:prstGeom prst="line">
            <a:avLst/>
          </a:prstGeom>
          <a:noFill/>
          <a:ln w="6350">
            <a:solidFill>
              <a:schemeClr val="bg2"/>
            </a:solidFill>
            <a:prstDash val="dash"/>
            <a:round/>
            <a:headEnd/>
            <a:tailEnd/>
          </a:ln>
          <a:effectLst/>
        </p:spPr>
        <p:txBody>
          <a:bodyPr lIns="90000" tIns="46800" rIns="90000" bIns="46800"/>
          <a:lstStyle/>
          <a:p>
            <a:pPr>
              <a:defRPr/>
            </a:pPr>
            <a:endParaRPr lang="en-GB" dirty="0"/>
          </a:p>
        </p:txBody>
      </p:sp>
      <p:sp>
        <p:nvSpPr>
          <p:cNvPr id="4118" name="Line 22"/>
          <p:cNvSpPr>
            <a:spLocks noChangeShapeType="1"/>
          </p:cNvSpPr>
          <p:nvPr/>
        </p:nvSpPr>
        <p:spPr bwMode="auto">
          <a:xfrm>
            <a:off x="1038225" y="6391275"/>
            <a:ext cx="0" cy="466725"/>
          </a:xfrm>
          <a:prstGeom prst="line">
            <a:avLst/>
          </a:prstGeom>
          <a:noFill/>
          <a:ln w="6350">
            <a:solidFill>
              <a:schemeClr val="bg2"/>
            </a:solidFill>
            <a:prstDash val="dash"/>
            <a:round/>
            <a:headEnd/>
            <a:tailEnd/>
          </a:ln>
          <a:effectLst/>
        </p:spPr>
        <p:txBody>
          <a:bodyPr lIns="90000" tIns="46800" rIns="90000" bIns="46800"/>
          <a:lstStyle/>
          <a:p>
            <a:pPr>
              <a:defRPr/>
            </a:pPr>
            <a:endParaRPr lang="en-GB" dirty="0"/>
          </a:p>
        </p:txBody>
      </p:sp>
      <p:pic>
        <p:nvPicPr>
          <p:cNvPr id="1031" name="Picture 23" descr="VF_STK_Icon_RGB_Red_AWgt"/>
          <p:cNvPicPr>
            <a:picLocks noChangeAspect="1" noChangeArrowheads="1"/>
          </p:cNvPicPr>
          <p:nvPr/>
        </p:nvPicPr>
        <p:blipFill>
          <a:blip r:embed="rId6" cstate="print"/>
          <a:srcRect b="25703"/>
          <a:stretch>
            <a:fillRect/>
          </a:stretch>
        </p:blipFill>
        <p:spPr bwMode="auto">
          <a:xfrm>
            <a:off x="8243888" y="6353175"/>
            <a:ext cx="719137" cy="361950"/>
          </a:xfrm>
          <a:prstGeom prst="rect">
            <a:avLst/>
          </a:prstGeom>
          <a:noFill/>
          <a:ln w="9525">
            <a:noFill/>
            <a:miter lim="800000"/>
            <a:headEnd/>
            <a:tailEnd/>
          </a:ln>
        </p:spPr>
      </p:pic>
      <p:sp>
        <p:nvSpPr>
          <p:cNvPr id="9" name="Text Box 20"/>
          <p:cNvSpPr txBox="1">
            <a:spLocks noChangeArrowheads="1"/>
          </p:cNvSpPr>
          <p:nvPr/>
        </p:nvSpPr>
        <p:spPr bwMode="auto">
          <a:xfrm>
            <a:off x="1117600" y="6337300"/>
            <a:ext cx="2028825" cy="403225"/>
          </a:xfrm>
          <a:prstGeom prst="rect">
            <a:avLst/>
          </a:prstGeom>
          <a:noFill/>
          <a:ln w="9525" algn="ctr">
            <a:noFill/>
            <a:miter lim="800000"/>
            <a:headEnd/>
            <a:tailEnd/>
          </a:ln>
          <a:effectLst/>
        </p:spPr>
        <p:txBody>
          <a:bodyPr lIns="0"/>
          <a:lstStyle/>
          <a:p>
            <a:pPr algn="l">
              <a:spcBef>
                <a:spcPct val="30000"/>
              </a:spcBef>
              <a:defRPr/>
            </a:pPr>
            <a:r>
              <a:rPr lang="en-GB" sz="900" baseline="0" dirty="0" smtClean="0">
                <a:solidFill>
                  <a:schemeClr val="bg2"/>
                </a:solidFill>
              </a:rPr>
              <a:t>Integrated M2M Terminals</a:t>
            </a:r>
          </a:p>
          <a:p>
            <a:pPr algn="l">
              <a:spcBef>
                <a:spcPct val="30000"/>
              </a:spcBef>
              <a:defRPr/>
            </a:pPr>
            <a:r>
              <a:rPr lang="en-GB" sz="900" dirty="0" smtClean="0">
                <a:solidFill>
                  <a:schemeClr val="bg2"/>
                </a:solidFill>
              </a:rPr>
              <a:t>Introduction Vodafone </a:t>
            </a:r>
            <a:r>
              <a:rPr lang="en-GB" sz="900" dirty="0" err="1" smtClean="0">
                <a:solidFill>
                  <a:schemeClr val="bg2"/>
                </a:solidFill>
              </a:rPr>
              <a:t>MachineLink</a:t>
            </a:r>
            <a:r>
              <a:rPr lang="en-GB" sz="900" dirty="0" smtClean="0">
                <a:solidFill>
                  <a:schemeClr val="bg2"/>
                </a:solidFill>
              </a:rPr>
              <a:t> 3G </a:t>
            </a:r>
            <a:r>
              <a:rPr lang="en-GB" sz="900" baseline="0" dirty="0" smtClean="0">
                <a:solidFill>
                  <a:schemeClr val="bg2"/>
                </a:solidFill>
              </a:rPr>
              <a:t>v1.0</a:t>
            </a:r>
            <a:endParaRPr lang="en-GB" sz="900" dirty="0">
              <a:solidFill>
                <a:schemeClr val="bg2"/>
              </a:solidFill>
            </a:endParaRPr>
          </a:p>
        </p:txBody>
      </p:sp>
      <p:sp>
        <p:nvSpPr>
          <p:cNvPr id="10" name="Text Box 20"/>
          <p:cNvSpPr txBox="1">
            <a:spLocks noChangeArrowheads="1"/>
          </p:cNvSpPr>
          <p:nvPr/>
        </p:nvSpPr>
        <p:spPr bwMode="auto">
          <a:xfrm>
            <a:off x="455613" y="6343650"/>
            <a:ext cx="479425" cy="403225"/>
          </a:xfrm>
          <a:prstGeom prst="rect">
            <a:avLst/>
          </a:prstGeom>
          <a:noFill/>
          <a:ln w="9525" algn="ctr">
            <a:noFill/>
            <a:miter lim="800000"/>
            <a:headEnd/>
            <a:tailEnd/>
          </a:ln>
          <a:effectLst/>
        </p:spPr>
        <p:txBody>
          <a:bodyPr lIns="0"/>
          <a:lstStyle>
            <a:defPPr>
              <a:defRPr lang="en-GB"/>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a:lstStyle>
          <a:p>
            <a:pPr algn="r">
              <a:defRPr/>
            </a:pPr>
            <a:fld id="{62D12EC5-F14A-4752-832A-F54C84F902A6}" type="slidenum">
              <a:rPr lang="en-GB" sz="900" b="0">
                <a:solidFill>
                  <a:schemeClr val="bg2"/>
                </a:solidFill>
              </a:rPr>
              <a:pPr algn="r">
                <a:defRPr/>
              </a:pPr>
              <a:t>‹#›</a:t>
            </a:fld>
            <a:endParaRPr lang="en-GB" sz="900" b="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858" r:id="rId1"/>
    <p:sldLayoutId id="2147483855" r:id="rId2"/>
    <p:sldLayoutId id="2147483856" r:id="rId3"/>
    <p:sldLayoutId id="2147483857" r:id="rId4"/>
  </p:sldLayoutIdLst>
  <p:timing>
    <p:tnLst>
      <p:par>
        <p:cTn id="1" dur="indefinite" restart="never" nodeType="tmRoot"/>
      </p:par>
    </p:tnLst>
  </p:timing>
  <p:hf sldNum="0" hdr="0" dt="0"/>
  <p:txStyles>
    <p:titleStyle>
      <a:lvl1pPr algn="l" rtl="0" eaLnBrk="0" fontAlgn="base" hangingPunct="0">
        <a:lnSpc>
          <a:spcPct val="90000"/>
        </a:lnSpc>
        <a:spcBef>
          <a:spcPct val="0"/>
        </a:spcBef>
        <a:spcAft>
          <a:spcPct val="0"/>
        </a:spcAft>
        <a:defRPr sz="2400" b="1">
          <a:solidFill>
            <a:srgbClr val="E60000"/>
          </a:solidFill>
          <a:latin typeface="+mj-lt"/>
          <a:ea typeface="+mj-ea"/>
          <a:cs typeface="+mj-cs"/>
        </a:defRPr>
      </a:lvl1pPr>
      <a:lvl2pPr algn="l" rtl="0" eaLnBrk="0" fontAlgn="base" hangingPunct="0">
        <a:lnSpc>
          <a:spcPct val="90000"/>
        </a:lnSpc>
        <a:spcBef>
          <a:spcPct val="0"/>
        </a:spcBef>
        <a:spcAft>
          <a:spcPct val="0"/>
        </a:spcAft>
        <a:defRPr sz="2400" b="1">
          <a:solidFill>
            <a:srgbClr val="FF0000"/>
          </a:solidFill>
          <a:latin typeface="Arial" charset="0"/>
        </a:defRPr>
      </a:lvl2pPr>
      <a:lvl3pPr algn="l" rtl="0" eaLnBrk="0" fontAlgn="base" hangingPunct="0">
        <a:lnSpc>
          <a:spcPct val="90000"/>
        </a:lnSpc>
        <a:spcBef>
          <a:spcPct val="0"/>
        </a:spcBef>
        <a:spcAft>
          <a:spcPct val="0"/>
        </a:spcAft>
        <a:defRPr sz="2400" b="1">
          <a:solidFill>
            <a:srgbClr val="FF0000"/>
          </a:solidFill>
          <a:latin typeface="Arial" charset="0"/>
        </a:defRPr>
      </a:lvl3pPr>
      <a:lvl4pPr algn="l" rtl="0" eaLnBrk="0" fontAlgn="base" hangingPunct="0">
        <a:lnSpc>
          <a:spcPct val="90000"/>
        </a:lnSpc>
        <a:spcBef>
          <a:spcPct val="0"/>
        </a:spcBef>
        <a:spcAft>
          <a:spcPct val="0"/>
        </a:spcAft>
        <a:defRPr sz="2400" b="1">
          <a:solidFill>
            <a:srgbClr val="FF0000"/>
          </a:solidFill>
          <a:latin typeface="Arial" charset="0"/>
        </a:defRPr>
      </a:lvl4pPr>
      <a:lvl5pPr algn="l" rtl="0" eaLnBrk="0" fontAlgn="base" hangingPunct="0">
        <a:lnSpc>
          <a:spcPct val="90000"/>
        </a:lnSpc>
        <a:spcBef>
          <a:spcPct val="0"/>
        </a:spcBef>
        <a:spcAft>
          <a:spcPct val="0"/>
        </a:spcAft>
        <a:defRPr sz="2400" b="1">
          <a:solidFill>
            <a:srgbClr val="FF0000"/>
          </a:solidFill>
          <a:latin typeface="Arial" charset="0"/>
        </a:defRPr>
      </a:lvl5pPr>
      <a:lvl6pPr marL="457200" algn="l" rtl="0" eaLnBrk="0" fontAlgn="base" hangingPunct="0">
        <a:lnSpc>
          <a:spcPct val="90000"/>
        </a:lnSpc>
        <a:spcBef>
          <a:spcPct val="0"/>
        </a:spcBef>
        <a:spcAft>
          <a:spcPct val="0"/>
        </a:spcAft>
        <a:defRPr sz="2400" b="1">
          <a:solidFill>
            <a:srgbClr val="FF0000"/>
          </a:solidFill>
          <a:latin typeface="Arial" charset="0"/>
        </a:defRPr>
      </a:lvl6pPr>
      <a:lvl7pPr marL="914400" algn="l" rtl="0" eaLnBrk="0" fontAlgn="base" hangingPunct="0">
        <a:lnSpc>
          <a:spcPct val="90000"/>
        </a:lnSpc>
        <a:spcBef>
          <a:spcPct val="0"/>
        </a:spcBef>
        <a:spcAft>
          <a:spcPct val="0"/>
        </a:spcAft>
        <a:defRPr sz="2400" b="1">
          <a:solidFill>
            <a:srgbClr val="FF0000"/>
          </a:solidFill>
          <a:latin typeface="Arial" charset="0"/>
        </a:defRPr>
      </a:lvl7pPr>
      <a:lvl8pPr marL="1371600" algn="l" rtl="0" eaLnBrk="0" fontAlgn="base" hangingPunct="0">
        <a:lnSpc>
          <a:spcPct val="90000"/>
        </a:lnSpc>
        <a:spcBef>
          <a:spcPct val="0"/>
        </a:spcBef>
        <a:spcAft>
          <a:spcPct val="0"/>
        </a:spcAft>
        <a:defRPr sz="2400" b="1">
          <a:solidFill>
            <a:srgbClr val="FF0000"/>
          </a:solidFill>
          <a:latin typeface="Arial" charset="0"/>
        </a:defRPr>
      </a:lvl8pPr>
      <a:lvl9pPr marL="1828800" algn="l" rtl="0" eaLnBrk="0" fontAlgn="base" hangingPunct="0">
        <a:lnSpc>
          <a:spcPct val="90000"/>
        </a:lnSpc>
        <a:spcBef>
          <a:spcPct val="0"/>
        </a:spcBef>
        <a:spcAft>
          <a:spcPct val="0"/>
        </a:spcAft>
        <a:defRPr sz="2400" b="1">
          <a:solidFill>
            <a:srgbClr val="FF0000"/>
          </a:solidFill>
          <a:latin typeface="Arial" charset="0"/>
        </a:defRPr>
      </a:lvl9pPr>
    </p:titleStyle>
    <p:bodyStyle>
      <a:lvl1pPr marL="0" indent="0" algn="l" rtl="0" eaLnBrk="0" fontAlgn="base" hangingPunct="0">
        <a:spcBef>
          <a:spcPct val="60000"/>
        </a:spcBef>
        <a:spcAft>
          <a:spcPct val="0"/>
        </a:spcAft>
        <a:buClr>
          <a:schemeClr val="tx2"/>
        </a:buClr>
        <a:buNone/>
        <a:defRPr sz="1800" b="1">
          <a:solidFill>
            <a:schemeClr val="tx1"/>
          </a:solidFill>
          <a:latin typeface="+mn-lt"/>
          <a:ea typeface="+mn-ea"/>
          <a:cs typeface="+mn-cs"/>
        </a:defRPr>
      </a:lvl1pPr>
      <a:lvl2pPr marL="182563" indent="-182563" algn="l" rtl="0" eaLnBrk="0" fontAlgn="base" hangingPunct="0">
        <a:spcBef>
          <a:spcPct val="30000"/>
        </a:spcBef>
        <a:spcAft>
          <a:spcPct val="0"/>
        </a:spcAft>
        <a:buClr>
          <a:srgbClr val="E60000"/>
        </a:buClr>
        <a:buFont typeface="Arial" pitchFamily="34" charset="0"/>
        <a:buChar char="•"/>
        <a:defRPr sz="1800">
          <a:solidFill>
            <a:schemeClr val="tx1"/>
          </a:solidFill>
          <a:latin typeface="+mn-lt"/>
        </a:defRPr>
      </a:lvl2pPr>
      <a:lvl3pPr marL="541338" indent="-128588" algn="l" rtl="0" eaLnBrk="0" fontAlgn="base" hangingPunct="0">
        <a:spcBef>
          <a:spcPct val="20000"/>
        </a:spcBef>
        <a:spcAft>
          <a:spcPct val="0"/>
        </a:spcAft>
        <a:buClr>
          <a:schemeClr val="tx1"/>
        </a:buClr>
        <a:buChar char="–"/>
        <a:defRPr sz="1600">
          <a:solidFill>
            <a:schemeClr val="tx1"/>
          </a:solidFill>
          <a:latin typeface="+mn-lt"/>
        </a:defRPr>
      </a:lvl3pPr>
      <a:lvl4pPr marL="711200" indent="-149225" algn="l" rtl="0" eaLnBrk="0" fontAlgn="base" hangingPunct="0">
        <a:spcBef>
          <a:spcPct val="20000"/>
        </a:spcBef>
        <a:spcAft>
          <a:spcPct val="0"/>
        </a:spcAft>
        <a:buClr>
          <a:schemeClr val="tx1"/>
        </a:buClr>
        <a:buChar char="–"/>
        <a:defRPr sz="1400">
          <a:solidFill>
            <a:schemeClr val="tx1"/>
          </a:solidFill>
          <a:latin typeface="+mn-lt"/>
        </a:defRPr>
      </a:lvl4pPr>
      <a:lvl5pPr marL="903288" indent="-169863" algn="l" rtl="0" eaLnBrk="0" fontAlgn="base" hangingPunct="0">
        <a:spcBef>
          <a:spcPct val="20000"/>
        </a:spcBef>
        <a:spcAft>
          <a:spcPct val="0"/>
        </a:spcAft>
        <a:buClr>
          <a:schemeClr val="tx1"/>
        </a:buClr>
        <a:buChar char="–"/>
        <a:defRPr sz="1400">
          <a:solidFill>
            <a:schemeClr val="tx1"/>
          </a:solidFill>
          <a:latin typeface="+mn-lt"/>
        </a:defRPr>
      </a:lvl5pPr>
      <a:lvl6pPr marL="1360488" indent="-169863" algn="l" rtl="0" eaLnBrk="0" fontAlgn="base" hangingPunct="0">
        <a:spcBef>
          <a:spcPct val="20000"/>
        </a:spcBef>
        <a:spcAft>
          <a:spcPct val="0"/>
        </a:spcAft>
        <a:buClr>
          <a:schemeClr val="tx1"/>
        </a:buClr>
        <a:buChar char="–"/>
        <a:defRPr sz="1400">
          <a:solidFill>
            <a:schemeClr val="tx1"/>
          </a:solidFill>
          <a:latin typeface="+mn-lt"/>
        </a:defRPr>
      </a:lvl6pPr>
      <a:lvl7pPr marL="1817688" indent="-169863" algn="l" rtl="0" eaLnBrk="0" fontAlgn="base" hangingPunct="0">
        <a:spcBef>
          <a:spcPct val="20000"/>
        </a:spcBef>
        <a:spcAft>
          <a:spcPct val="0"/>
        </a:spcAft>
        <a:buClr>
          <a:schemeClr val="tx1"/>
        </a:buClr>
        <a:buChar char="–"/>
        <a:defRPr sz="1400">
          <a:solidFill>
            <a:schemeClr val="tx1"/>
          </a:solidFill>
          <a:latin typeface="+mn-lt"/>
        </a:defRPr>
      </a:lvl7pPr>
      <a:lvl8pPr marL="2274888" indent="-169863" algn="l" rtl="0" eaLnBrk="0" fontAlgn="base" hangingPunct="0">
        <a:spcBef>
          <a:spcPct val="20000"/>
        </a:spcBef>
        <a:spcAft>
          <a:spcPct val="0"/>
        </a:spcAft>
        <a:buClr>
          <a:schemeClr val="tx1"/>
        </a:buClr>
        <a:buChar char="–"/>
        <a:defRPr sz="1400">
          <a:solidFill>
            <a:schemeClr val="tx1"/>
          </a:solidFill>
          <a:latin typeface="+mn-lt"/>
        </a:defRPr>
      </a:lvl8pPr>
      <a:lvl9pPr marL="2732088" indent="-169863" algn="l" rtl="0" eaLnBrk="0" fontAlgn="base" hangingPunct="0">
        <a:spcBef>
          <a:spcPct val="20000"/>
        </a:spcBef>
        <a:spcAft>
          <a:spcPct val="0"/>
        </a:spcAft>
        <a:buClr>
          <a:schemeClr val="tx1"/>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5.png"/><Relationship Id="rId5" Type="http://schemas.openxmlformats.org/officeDocument/2006/relationships/image" Target="../media/image11.png"/><Relationship Id="rId10" Type="http://schemas.openxmlformats.org/officeDocument/2006/relationships/image" Target="../media/image14.png"/><Relationship Id="rId4" Type="http://schemas.openxmlformats.org/officeDocument/2006/relationships/image" Target="../media/image7.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121074_lo.jpg"/>
          <p:cNvPicPr>
            <a:picLocks noChangeAspect="1"/>
          </p:cNvPicPr>
          <p:nvPr/>
        </p:nvPicPr>
        <p:blipFill>
          <a:blip r:embed="rId3" cstate="print"/>
          <a:srcRect l="1350" t="-17" r="158" b="-95"/>
          <a:stretch>
            <a:fillRect/>
          </a:stretch>
        </p:blipFill>
        <p:spPr>
          <a:xfrm>
            <a:off x="0" y="0"/>
            <a:ext cx="9144000" cy="6198069"/>
          </a:xfrm>
          <a:prstGeom prst="rect">
            <a:avLst/>
          </a:prstGeom>
        </p:spPr>
      </p:pic>
      <p:sp>
        <p:nvSpPr>
          <p:cNvPr id="4" name="TextBox 3"/>
          <p:cNvSpPr txBox="1"/>
          <p:nvPr/>
        </p:nvSpPr>
        <p:spPr>
          <a:xfrm>
            <a:off x="728580" y="966366"/>
            <a:ext cx="7744078" cy="461665"/>
          </a:xfrm>
          <a:prstGeom prst="rect">
            <a:avLst/>
          </a:prstGeom>
          <a:noFill/>
        </p:spPr>
        <p:txBody>
          <a:bodyPr wrap="square" rtlCol="0">
            <a:spAutoFit/>
          </a:bodyPr>
          <a:lstStyle/>
          <a:p>
            <a:pPr algn="l"/>
            <a:r>
              <a:rPr lang="en-AU" sz="2400" b="1" dirty="0" smtClean="0">
                <a:solidFill>
                  <a:srgbClr val="FF0000"/>
                </a:solidFill>
                <a:latin typeface="Vodafone Rg" pitchFamily="34" charset="0"/>
              </a:rPr>
              <a:t>Vodafone </a:t>
            </a:r>
            <a:r>
              <a:rPr lang="en-AU" sz="2400" b="1" dirty="0" err="1" smtClean="0">
                <a:solidFill>
                  <a:srgbClr val="FF0000"/>
                </a:solidFill>
                <a:latin typeface="Vodafone Rg" pitchFamily="34" charset="0"/>
              </a:rPr>
              <a:t>MachineLink</a:t>
            </a:r>
            <a:r>
              <a:rPr lang="en-AU" sz="2400" b="1" dirty="0" smtClean="0">
                <a:solidFill>
                  <a:srgbClr val="FF0000"/>
                </a:solidFill>
                <a:latin typeface="Vodafone Rg" pitchFamily="34" charset="0"/>
              </a:rPr>
              <a:t> 3G</a:t>
            </a:r>
            <a:endParaRPr lang="en-US" sz="2400" b="1" dirty="0">
              <a:solidFill>
                <a:srgbClr val="FF0000"/>
              </a:solidFill>
              <a:latin typeface="Vodafone Rg" pitchFamily="34" charset="0"/>
            </a:endParaRPr>
          </a:p>
        </p:txBody>
      </p:sp>
      <p:sp>
        <p:nvSpPr>
          <p:cNvPr id="5" name="TextBox 4"/>
          <p:cNvSpPr txBox="1"/>
          <p:nvPr/>
        </p:nvSpPr>
        <p:spPr>
          <a:xfrm>
            <a:off x="753153" y="1656418"/>
            <a:ext cx="5244321" cy="830997"/>
          </a:xfrm>
          <a:prstGeom prst="rect">
            <a:avLst/>
          </a:prstGeom>
          <a:noFill/>
        </p:spPr>
        <p:txBody>
          <a:bodyPr wrap="none" rtlCol="0">
            <a:spAutoFit/>
          </a:bodyPr>
          <a:lstStyle/>
          <a:p>
            <a:pPr algn="l"/>
            <a:r>
              <a:rPr lang="en-AU" sz="2400" b="1" dirty="0" smtClean="0">
                <a:solidFill>
                  <a:srgbClr val="FF0000"/>
                </a:solidFill>
                <a:latin typeface="Vodafone Rg" pitchFamily="34" charset="0"/>
              </a:rPr>
              <a:t>LED status display and operation mode</a:t>
            </a:r>
          </a:p>
          <a:p>
            <a:pPr algn="l"/>
            <a:r>
              <a:rPr lang="en-AU" sz="2400" b="1" dirty="0" smtClean="0">
                <a:solidFill>
                  <a:srgbClr val="FF0000"/>
                </a:solidFill>
                <a:latin typeface="Vodafone Rg" pitchFamily="34" charset="0"/>
              </a:rPr>
              <a:t>Feature Spotlight</a:t>
            </a:r>
            <a:endParaRPr lang="en-US" sz="2400" b="1" dirty="0">
              <a:solidFill>
                <a:srgbClr val="FF0000"/>
              </a:solidFill>
              <a:latin typeface="Vodafone Rg"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436228" y="420365"/>
            <a:ext cx="7876709" cy="4535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E60000"/>
                </a:solidFill>
                <a:effectLst/>
                <a:uLnTx/>
                <a:uFillTx/>
                <a:latin typeface="Vodafone Rg" pitchFamily="34" charset="0"/>
                <a:ea typeface="+mj-ea"/>
                <a:cs typeface="+mj-cs"/>
              </a:rPr>
              <a:t>LED Problems</a:t>
            </a:r>
          </a:p>
        </p:txBody>
      </p:sp>
      <p:sp>
        <p:nvSpPr>
          <p:cNvPr id="9" name="TextBox 8"/>
          <p:cNvSpPr txBox="1"/>
          <p:nvPr/>
        </p:nvSpPr>
        <p:spPr>
          <a:xfrm>
            <a:off x="485523" y="2646095"/>
            <a:ext cx="8197232" cy="338554"/>
          </a:xfrm>
          <a:prstGeom prst="rect">
            <a:avLst/>
          </a:prstGeom>
          <a:noFill/>
        </p:spPr>
        <p:txBody>
          <a:bodyPr wrap="square" rtlCol="0">
            <a:spAutoFit/>
          </a:bodyPr>
          <a:lstStyle/>
          <a:p>
            <a:pPr algn="l"/>
            <a:r>
              <a:rPr lang="en-AU" dirty="0" smtClean="0">
                <a:latin typeface="Vodafone Rg" pitchFamily="34" charset="0"/>
              </a:rPr>
              <a:t>Q2: What do you think this LED display is indicating?</a:t>
            </a:r>
            <a:endParaRPr lang="en-US" dirty="0">
              <a:latin typeface="Vodafone Rg" pitchFamily="34" charset="0"/>
            </a:endParaRPr>
          </a:p>
        </p:txBody>
      </p:sp>
      <p:pic>
        <p:nvPicPr>
          <p:cNvPr id="2050" name="Picture 2"/>
          <p:cNvPicPr>
            <a:picLocks noChangeAspect="1" noChangeArrowheads="1"/>
          </p:cNvPicPr>
          <p:nvPr/>
        </p:nvPicPr>
        <p:blipFill>
          <a:blip r:embed="rId2"/>
          <a:srcRect/>
          <a:stretch>
            <a:fillRect/>
          </a:stretch>
        </p:blipFill>
        <p:spPr bwMode="auto">
          <a:xfrm>
            <a:off x="1581149" y="3432919"/>
            <a:ext cx="5981700" cy="1400175"/>
          </a:xfrm>
          <a:prstGeom prst="rect">
            <a:avLst/>
          </a:prstGeom>
          <a:noFill/>
          <a:ln w="9525">
            <a:noFill/>
            <a:miter lim="800000"/>
            <a:headEnd/>
            <a:tailEnd/>
          </a:ln>
          <a:effectLst/>
        </p:spPr>
      </p:pic>
      <p:sp>
        <p:nvSpPr>
          <p:cNvPr id="8" name="Rectangle 7"/>
          <p:cNvSpPr/>
          <p:nvPr/>
        </p:nvSpPr>
        <p:spPr>
          <a:xfrm>
            <a:off x="432923" y="925756"/>
            <a:ext cx="7715755" cy="1077218"/>
          </a:xfrm>
          <a:prstGeom prst="rect">
            <a:avLst/>
          </a:prstGeom>
        </p:spPr>
        <p:txBody>
          <a:bodyPr wrap="square">
            <a:spAutoFit/>
          </a:bodyPr>
          <a:lstStyle/>
          <a:p>
            <a:pPr algn="l"/>
            <a:r>
              <a:rPr lang="en-AU" dirty="0" smtClean="0">
                <a:latin typeface="Vodafone Rg" pitchFamily="34" charset="0"/>
              </a:rPr>
              <a:t>A1: The LED display is indicating that there is </a:t>
            </a:r>
            <a:endParaRPr lang="en-AU" dirty="0" smtClean="0">
              <a:latin typeface="Vodafone Rg" pitchFamily="34" charset="0"/>
            </a:endParaRPr>
          </a:p>
          <a:p>
            <a:pPr algn="l">
              <a:buFont typeface="Arial" pitchFamily="34" charset="0"/>
              <a:buChar char="•"/>
            </a:pPr>
            <a:r>
              <a:rPr lang="en-AU" dirty="0" smtClean="0">
                <a:solidFill>
                  <a:srgbClr val="FF0000"/>
                </a:solidFill>
                <a:latin typeface="Vodafone Rg" pitchFamily="34" charset="0"/>
              </a:rPr>
              <a:t> </a:t>
            </a:r>
            <a:r>
              <a:rPr lang="en-AU" dirty="0" smtClean="0">
                <a:latin typeface="Vodafone Rg" pitchFamily="34" charset="0"/>
              </a:rPr>
              <a:t>no </a:t>
            </a:r>
            <a:r>
              <a:rPr lang="en-AU" dirty="0" smtClean="0">
                <a:latin typeface="Vodafone Rg" pitchFamily="34" charset="0"/>
              </a:rPr>
              <a:t>SIM inserted into the </a:t>
            </a:r>
            <a:r>
              <a:rPr lang="en-AU" dirty="0" smtClean="0">
                <a:latin typeface="Vodafone Rg" pitchFamily="34" charset="0"/>
              </a:rPr>
              <a:t>router</a:t>
            </a:r>
          </a:p>
          <a:p>
            <a:pPr algn="l">
              <a:buFont typeface="Arial" pitchFamily="34" charset="0"/>
              <a:buChar char="•"/>
            </a:pPr>
            <a:r>
              <a:rPr lang="en-AU" dirty="0" smtClean="0">
                <a:solidFill>
                  <a:srgbClr val="FF0000"/>
                </a:solidFill>
                <a:latin typeface="Vodafone Rg" pitchFamily="34" charset="0"/>
              </a:rPr>
              <a:t> </a:t>
            </a:r>
            <a:r>
              <a:rPr lang="en-AU" dirty="0" smtClean="0">
                <a:latin typeface="Vodafone Rg" pitchFamily="34" charset="0"/>
              </a:rPr>
              <a:t>a cellular phone module is not present</a:t>
            </a:r>
          </a:p>
          <a:p>
            <a:pPr algn="l">
              <a:buFont typeface="Arial" pitchFamily="34" charset="0"/>
              <a:buChar char="•"/>
            </a:pPr>
            <a:r>
              <a:rPr lang="en-AU" dirty="0" smtClean="0">
                <a:solidFill>
                  <a:srgbClr val="FF0000"/>
                </a:solidFill>
                <a:latin typeface="Vodafone Rg" pitchFamily="34" charset="0"/>
              </a:rPr>
              <a:t> </a:t>
            </a:r>
            <a:r>
              <a:rPr lang="en-AU" dirty="0" smtClean="0">
                <a:latin typeface="Vodafone Rg" pitchFamily="34" charset="0"/>
              </a:rPr>
              <a:t>a general hardware error</a:t>
            </a:r>
            <a:endParaRPr lang="en-AU" dirty="0" smtClean="0">
              <a:latin typeface="Vodafone Rg"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436228" y="420365"/>
            <a:ext cx="7876709" cy="4535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E60000"/>
                </a:solidFill>
                <a:effectLst/>
                <a:uLnTx/>
                <a:uFillTx/>
                <a:latin typeface="Vodafone Rg" pitchFamily="34" charset="0"/>
                <a:ea typeface="+mj-ea"/>
                <a:cs typeface="+mj-cs"/>
              </a:rPr>
              <a:t>LED Problems</a:t>
            </a:r>
          </a:p>
        </p:txBody>
      </p:sp>
      <p:sp>
        <p:nvSpPr>
          <p:cNvPr id="9" name="TextBox 8"/>
          <p:cNvSpPr txBox="1"/>
          <p:nvPr/>
        </p:nvSpPr>
        <p:spPr>
          <a:xfrm>
            <a:off x="339866" y="2006824"/>
            <a:ext cx="8197232" cy="1077218"/>
          </a:xfrm>
          <a:prstGeom prst="rect">
            <a:avLst/>
          </a:prstGeom>
          <a:noFill/>
        </p:spPr>
        <p:txBody>
          <a:bodyPr wrap="square" rtlCol="0">
            <a:spAutoFit/>
          </a:bodyPr>
          <a:lstStyle/>
          <a:p>
            <a:pPr algn="l"/>
            <a:r>
              <a:rPr lang="en-AU" dirty="0" smtClean="0">
                <a:latin typeface="Vodafone Rg" pitchFamily="34" charset="0"/>
              </a:rPr>
              <a:t>Q3: All LEDs on the router are off but the power is connected. When you disconnect the power and reconnect it, the lights come on for a moment while the router powers up and then they go out again.</a:t>
            </a:r>
          </a:p>
          <a:p>
            <a:pPr algn="l"/>
            <a:endParaRPr lang="en-AU" dirty="0" smtClean="0">
              <a:latin typeface="Vodafone Rg" pitchFamily="34" charset="0"/>
            </a:endParaRPr>
          </a:p>
          <a:p>
            <a:pPr algn="l"/>
            <a:r>
              <a:rPr lang="en-AU" dirty="0" smtClean="0">
                <a:latin typeface="Vodafone Rg" pitchFamily="34" charset="0"/>
              </a:rPr>
              <a:t>What’s wrong?</a:t>
            </a:r>
          </a:p>
        </p:txBody>
      </p:sp>
      <p:pic>
        <p:nvPicPr>
          <p:cNvPr id="8" name="Picture 7"/>
          <p:cNvPicPr/>
          <p:nvPr/>
        </p:nvPicPr>
        <p:blipFill>
          <a:blip r:embed="rId2"/>
          <a:stretch>
            <a:fillRect/>
          </a:stretch>
        </p:blipFill>
        <p:spPr>
          <a:xfrm>
            <a:off x="1608292" y="3814524"/>
            <a:ext cx="5943600" cy="1365250"/>
          </a:xfrm>
          <a:prstGeom prst="rect">
            <a:avLst/>
          </a:prstGeom>
        </p:spPr>
      </p:pic>
      <p:sp>
        <p:nvSpPr>
          <p:cNvPr id="10" name="TextBox 9"/>
          <p:cNvSpPr txBox="1"/>
          <p:nvPr/>
        </p:nvSpPr>
        <p:spPr>
          <a:xfrm>
            <a:off x="370886" y="985878"/>
            <a:ext cx="8197232" cy="338554"/>
          </a:xfrm>
          <a:prstGeom prst="rect">
            <a:avLst/>
          </a:prstGeom>
          <a:noFill/>
        </p:spPr>
        <p:txBody>
          <a:bodyPr wrap="square" rtlCol="0">
            <a:spAutoFit/>
          </a:bodyPr>
          <a:lstStyle/>
          <a:p>
            <a:pPr algn="l"/>
            <a:r>
              <a:rPr lang="en-AU" dirty="0" smtClean="0">
                <a:latin typeface="Vodafone Rg" pitchFamily="34" charset="0"/>
              </a:rPr>
              <a:t>A2: The SIM is PIN locked.</a:t>
            </a:r>
            <a:endParaRPr lang="en-US" dirty="0">
              <a:latin typeface="Vodafone Rg"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436228" y="420365"/>
            <a:ext cx="7876709" cy="4535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E60000"/>
                </a:solidFill>
                <a:effectLst/>
                <a:uLnTx/>
                <a:uFillTx/>
                <a:latin typeface="Vodafone Rg" pitchFamily="34" charset="0"/>
                <a:ea typeface="+mj-ea"/>
                <a:cs typeface="+mj-cs"/>
              </a:rPr>
              <a:t>LED Problems</a:t>
            </a:r>
          </a:p>
        </p:txBody>
      </p:sp>
      <p:sp>
        <p:nvSpPr>
          <p:cNvPr id="10" name="TextBox 9"/>
          <p:cNvSpPr txBox="1"/>
          <p:nvPr/>
        </p:nvSpPr>
        <p:spPr>
          <a:xfrm>
            <a:off x="338518" y="1697978"/>
            <a:ext cx="8197232" cy="830997"/>
          </a:xfrm>
          <a:prstGeom prst="rect">
            <a:avLst/>
          </a:prstGeom>
          <a:noFill/>
        </p:spPr>
        <p:txBody>
          <a:bodyPr wrap="square" rtlCol="0">
            <a:spAutoFit/>
          </a:bodyPr>
          <a:lstStyle/>
          <a:p>
            <a:pPr algn="l"/>
            <a:r>
              <a:rPr lang="en-AU" dirty="0" smtClean="0"/>
              <a:t>A3: The most likely cause of this is that an LED timeout has been configured enabling the router to operate without the LEDs lighting up. You can confirm this by checking the LED operation mode setting under </a:t>
            </a:r>
            <a:r>
              <a:rPr lang="en-AU" b="1" dirty="0" smtClean="0"/>
              <a:t>System &gt; Administration settings</a:t>
            </a:r>
            <a:r>
              <a:rPr lang="en-AU" dirty="0" smtClean="0"/>
              <a:t>.</a:t>
            </a:r>
            <a:endParaRPr lang="en-US" dirty="0"/>
          </a:p>
        </p:txBody>
      </p:sp>
      <p:pic>
        <p:nvPicPr>
          <p:cNvPr id="3074" name="Picture 2"/>
          <p:cNvPicPr>
            <a:picLocks noChangeAspect="1" noChangeArrowheads="1"/>
          </p:cNvPicPr>
          <p:nvPr/>
        </p:nvPicPr>
        <p:blipFill>
          <a:blip r:embed="rId2"/>
          <a:srcRect/>
          <a:stretch>
            <a:fillRect/>
          </a:stretch>
        </p:blipFill>
        <p:spPr bwMode="auto">
          <a:xfrm>
            <a:off x="1597798" y="3188093"/>
            <a:ext cx="6029325" cy="20193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noChangeArrowheads="1"/>
          </p:cNvSpPr>
          <p:nvPr>
            <p:ph type="ctrTitle"/>
          </p:nvPr>
        </p:nvSpPr>
        <p:spPr>
          <a:xfrm>
            <a:off x="436228" y="420365"/>
            <a:ext cx="7876709" cy="453575"/>
          </a:xfrm>
        </p:spPr>
        <p:txBody>
          <a:bodyPr/>
          <a:lstStyle/>
          <a:p>
            <a:r>
              <a:rPr lang="en-GB" dirty="0" smtClean="0">
                <a:solidFill>
                  <a:srgbClr val="E60000"/>
                </a:solidFill>
                <a:latin typeface="Vodafone Rg" pitchFamily="34" charset="0"/>
              </a:rPr>
              <a:t>What is </a:t>
            </a:r>
            <a:r>
              <a:rPr lang="en-GB" dirty="0" smtClean="0">
                <a:latin typeface="Vodafone Rg" pitchFamily="34" charset="0"/>
              </a:rPr>
              <a:t>the LED status display and operation mode?</a:t>
            </a:r>
            <a:endParaRPr lang="en-GB" dirty="0" smtClean="0">
              <a:solidFill>
                <a:srgbClr val="E60000"/>
              </a:solidFill>
              <a:latin typeface="Vodafone Rg" pitchFamily="34" charset="0"/>
            </a:endParaRPr>
          </a:p>
        </p:txBody>
      </p:sp>
      <p:sp>
        <p:nvSpPr>
          <p:cNvPr id="8" name="TextBox 7"/>
          <p:cNvSpPr txBox="1"/>
          <p:nvPr/>
        </p:nvSpPr>
        <p:spPr>
          <a:xfrm>
            <a:off x="382255" y="1421628"/>
            <a:ext cx="8187210" cy="2800767"/>
          </a:xfrm>
          <a:prstGeom prst="rect">
            <a:avLst/>
          </a:prstGeom>
          <a:noFill/>
        </p:spPr>
        <p:txBody>
          <a:bodyPr wrap="square" rtlCol="0">
            <a:spAutoFit/>
          </a:bodyPr>
          <a:lstStyle/>
          <a:p>
            <a:pPr algn="l"/>
            <a:r>
              <a:rPr lang="en-AU" dirty="0" smtClean="0">
                <a:latin typeface="Vodafone Rg" pitchFamily="34" charset="0"/>
              </a:rPr>
              <a:t>The </a:t>
            </a:r>
            <a:r>
              <a:rPr lang="en-AU" dirty="0" err="1" smtClean="0">
                <a:latin typeface="Vodafone Rg" pitchFamily="34" charset="0"/>
              </a:rPr>
              <a:t>MachineLink</a:t>
            </a:r>
            <a:r>
              <a:rPr lang="en-AU" dirty="0" smtClean="0">
                <a:latin typeface="Vodafone Rg" pitchFamily="34" charset="0"/>
              </a:rPr>
              <a:t> 3G Router has 7 LED indicators on its front panel. </a:t>
            </a:r>
          </a:p>
          <a:p>
            <a:pPr algn="l"/>
            <a:endParaRPr lang="en-AU" dirty="0" smtClean="0">
              <a:latin typeface="Vodafone Rg" pitchFamily="34" charset="0"/>
            </a:endParaRPr>
          </a:p>
          <a:p>
            <a:pPr algn="l"/>
            <a:endParaRPr lang="en-AU" dirty="0" smtClean="0">
              <a:latin typeface="Vodafone Rg" pitchFamily="34" charset="0"/>
            </a:endParaRPr>
          </a:p>
          <a:p>
            <a:pPr algn="l"/>
            <a:endParaRPr lang="en-AU" dirty="0" smtClean="0">
              <a:latin typeface="Vodafone Rg" pitchFamily="34" charset="0"/>
            </a:endParaRPr>
          </a:p>
          <a:p>
            <a:pPr algn="l"/>
            <a:endParaRPr lang="en-AU" dirty="0" smtClean="0">
              <a:latin typeface="Vodafone Rg" pitchFamily="34" charset="0"/>
            </a:endParaRPr>
          </a:p>
          <a:p>
            <a:pPr algn="l"/>
            <a:endParaRPr lang="en-AU" dirty="0" smtClean="0">
              <a:latin typeface="Vodafone Rg" pitchFamily="34" charset="0"/>
            </a:endParaRPr>
          </a:p>
          <a:p>
            <a:pPr algn="l"/>
            <a:endParaRPr lang="en-AU" dirty="0" smtClean="0">
              <a:latin typeface="Vodafone Rg" pitchFamily="34" charset="0"/>
            </a:endParaRPr>
          </a:p>
          <a:p>
            <a:pPr algn="l"/>
            <a:endParaRPr lang="en-AU" dirty="0" smtClean="0">
              <a:latin typeface="Vodafone Rg" pitchFamily="34" charset="0"/>
            </a:endParaRPr>
          </a:p>
          <a:p>
            <a:pPr algn="l"/>
            <a:endParaRPr lang="en-AU" dirty="0" smtClean="0">
              <a:latin typeface="Vodafone Rg" pitchFamily="34" charset="0"/>
            </a:endParaRPr>
          </a:p>
          <a:p>
            <a:pPr algn="l"/>
            <a:r>
              <a:rPr lang="en-AU" dirty="0" smtClean="0">
                <a:latin typeface="Vodafone Rg" pitchFamily="34" charset="0"/>
              </a:rPr>
              <a:t>Each LED indicator is capable of displaying three colours; </a:t>
            </a:r>
            <a:r>
              <a:rPr lang="en-AU" dirty="0" smtClean="0">
                <a:solidFill>
                  <a:srgbClr val="00B050"/>
                </a:solidFill>
                <a:latin typeface="Vodafone Rg" pitchFamily="34" charset="0"/>
              </a:rPr>
              <a:t>green</a:t>
            </a:r>
            <a:r>
              <a:rPr lang="en-AU" dirty="0" smtClean="0">
                <a:latin typeface="Vodafone Rg" pitchFamily="34" charset="0"/>
              </a:rPr>
              <a:t>, </a:t>
            </a:r>
            <a:r>
              <a:rPr lang="en-AU" dirty="0" smtClean="0">
                <a:solidFill>
                  <a:srgbClr val="FF6600"/>
                </a:solidFill>
                <a:latin typeface="Vodafone Rg" pitchFamily="34" charset="0"/>
              </a:rPr>
              <a:t>amber</a:t>
            </a:r>
            <a:r>
              <a:rPr lang="en-AU" dirty="0" smtClean="0">
                <a:latin typeface="Vodafone Rg" pitchFamily="34" charset="0"/>
              </a:rPr>
              <a:t> and </a:t>
            </a:r>
            <a:r>
              <a:rPr lang="en-AU" dirty="0" smtClean="0">
                <a:solidFill>
                  <a:srgbClr val="FF0000"/>
                </a:solidFill>
                <a:latin typeface="Vodafone Rg" pitchFamily="34" charset="0"/>
              </a:rPr>
              <a:t>red</a:t>
            </a:r>
            <a:r>
              <a:rPr lang="en-AU" dirty="0" smtClean="0">
                <a:latin typeface="Vodafone Rg" pitchFamily="34" charset="0"/>
              </a:rPr>
              <a:t>.</a:t>
            </a:r>
          </a:p>
          <a:p>
            <a:pPr algn="l"/>
            <a:endParaRPr lang="en-AU" dirty="0" smtClean="0">
              <a:solidFill>
                <a:srgbClr val="FF0000"/>
              </a:solidFill>
              <a:latin typeface="Vodafone Rg" pitchFamily="34" charset="0"/>
            </a:endParaRPr>
          </a:p>
        </p:txBody>
      </p:sp>
      <p:pic>
        <p:nvPicPr>
          <p:cNvPr id="1026" name="Picture 2"/>
          <p:cNvPicPr>
            <a:picLocks noChangeAspect="1" noChangeArrowheads="1"/>
          </p:cNvPicPr>
          <p:nvPr/>
        </p:nvPicPr>
        <p:blipFill>
          <a:blip r:embed="rId3"/>
          <a:srcRect/>
          <a:stretch>
            <a:fillRect/>
          </a:stretch>
        </p:blipFill>
        <p:spPr bwMode="auto">
          <a:xfrm>
            <a:off x="3225309" y="2335395"/>
            <a:ext cx="2143125" cy="876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noChangeArrowheads="1"/>
          </p:cNvSpPr>
          <p:nvPr>
            <p:ph type="ctrTitle"/>
          </p:nvPr>
        </p:nvSpPr>
        <p:spPr>
          <a:xfrm>
            <a:off x="436228" y="420365"/>
            <a:ext cx="7876709" cy="453575"/>
          </a:xfrm>
        </p:spPr>
        <p:txBody>
          <a:bodyPr/>
          <a:lstStyle/>
          <a:p>
            <a:r>
              <a:rPr lang="en-GB" dirty="0" smtClean="0">
                <a:solidFill>
                  <a:srgbClr val="E60000"/>
                </a:solidFill>
                <a:latin typeface="Vodafone Rg" pitchFamily="34" charset="0"/>
              </a:rPr>
              <a:t>The Power LED indicator</a:t>
            </a:r>
          </a:p>
        </p:txBody>
      </p:sp>
      <p:sp>
        <p:nvSpPr>
          <p:cNvPr id="8" name="TextBox 7"/>
          <p:cNvSpPr txBox="1"/>
          <p:nvPr/>
        </p:nvSpPr>
        <p:spPr>
          <a:xfrm>
            <a:off x="382255" y="1421628"/>
            <a:ext cx="5050173" cy="338554"/>
          </a:xfrm>
          <a:prstGeom prst="rect">
            <a:avLst/>
          </a:prstGeom>
          <a:noFill/>
        </p:spPr>
        <p:txBody>
          <a:bodyPr wrap="square" rtlCol="0">
            <a:spAutoFit/>
          </a:bodyPr>
          <a:lstStyle/>
          <a:p>
            <a:pPr algn="l"/>
            <a:endParaRPr lang="en-AU" dirty="0" smtClean="0">
              <a:solidFill>
                <a:srgbClr val="FF0000"/>
              </a:solidFill>
              <a:latin typeface="Vodafone Rg" pitchFamily="34" charset="0"/>
            </a:endParaRPr>
          </a:p>
        </p:txBody>
      </p:sp>
      <p:pic>
        <p:nvPicPr>
          <p:cNvPr id="6" name="Picture 5"/>
          <p:cNvPicPr/>
          <p:nvPr/>
        </p:nvPicPr>
        <p:blipFill>
          <a:blip r:embed="rId3"/>
          <a:stretch>
            <a:fillRect/>
          </a:stretch>
        </p:blipFill>
        <p:spPr>
          <a:xfrm>
            <a:off x="1486016" y="1584519"/>
            <a:ext cx="462270" cy="458715"/>
          </a:xfrm>
          <a:prstGeom prst="rect">
            <a:avLst/>
          </a:prstGeom>
        </p:spPr>
      </p:pic>
      <p:sp>
        <p:nvSpPr>
          <p:cNvPr id="9" name="TextBox 8"/>
          <p:cNvSpPr txBox="1"/>
          <p:nvPr/>
        </p:nvSpPr>
        <p:spPr>
          <a:xfrm>
            <a:off x="2114988" y="1699210"/>
            <a:ext cx="4519187" cy="338554"/>
          </a:xfrm>
          <a:prstGeom prst="rect">
            <a:avLst/>
          </a:prstGeom>
          <a:noFill/>
        </p:spPr>
        <p:txBody>
          <a:bodyPr wrap="none" rtlCol="0">
            <a:spAutoFit/>
          </a:bodyPr>
          <a:lstStyle/>
          <a:p>
            <a:r>
              <a:rPr lang="en-AU" dirty="0" smtClean="0">
                <a:latin typeface="Vodafone Rg" pitchFamily="34" charset="0"/>
              </a:rPr>
              <a:t>The power LED has the following status states: </a:t>
            </a:r>
            <a:endParaRPr lang="en-US" dirty="0">
              <a:latin typeface="Vodafone Rg" pitchFamily="34" charset="0"/>
            </a:endParaRPr>
          </a:p>
        </p:txBody>
      </p:sp>
      <p:graphicFrame>
        <p:nvGraphicFramePr>
          <p:cNvPr id="10" name="Table 9"/>
          <p:cNvGraphicFramePr>
            <a:graphicFrameLocks noGrp="1"/>
          </p:cNvGraphicFramePr>
          <p:nvPr/>
        </p:nvGraphicFramePr>
        <p:xfrm>
          <a:off x="1933996" y="2705099"/>
          <a:ext cx="4695404" cy="1788504"/>
        </p:xfrm>
        <a:graphic>
          <a:graphicData uri="http://schemas.openxmlformats.org/drawingml/2006/table">
            <a:tbl>
              <a:tblPr/>
              <a:tblGrid>
                <a:gridCol w="738096"/>
                <a:gridCol w="1098919"/>
                <a:gridCol w="2858389"/>
              </a:tblGrid>
              <a:tr h="450999">
                <a:tc>
                  <a:txBody>
                    <a:bodyPr/>
                    <a:lstStyle/>
                    <a:p>
                      <a:pPr algn="ctr">
                        <a:lnSpc>
                          <a:spcPct val="115000"/>
                        </a:lnSpc>
                        <a:spcBef>
                          <a:spcPts val="200"/>
                        </a:spcBef>
                        <a:spcAft>
                          <a:spcPts val="565"/>
                        </a:spcAft>
                      </a:pPr>
                      <a:r>
                        <a:rPr lang="en-AU" sz="1100" b="1" cap="all" dirty="0">
                          <a:solidFill>
                            <a:srgbClr val="FFFFFF"/>
                          </a:solidFill>
                          <a:latin typeface="Vodafone Rg"/>
                          <a:ea typeface="SimSun"/>
                          <a:cs typeface="Times New Roman"/>
                        </a:rPr>
                        <a:t>COLOUR</a:t>
                      </a:r>
                      <a:endParaRPr lang="en-US" sz="11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c>
                  <a:txBody>
                    <a:bodyPr/>
                    <a:lstStyle/>
                    <a:p>
                      <a:pPr algn="ctr">
                        <a:lnSpc>
                          <a:spcPct val="115000"/>
                        </a:lnSpc>
                        <a:spcBef>
                          <a:spcPts val="200"/>
                        </a:spcBef>
                        <a:spcAft>
                          <a:spcPts val="565"/>
                        </a:spcAft>
                      </a:pPr>
                      <a:r>
                        <a:rPr lang="en-AU" sz="1100" b="1" cap="all" dirty="0">
                          <a:solidFill>
                            <a:srgbClr val="FFFFFF"/>
                          </a:solidFill>
                          <a:latin typeface="Vodafone Rg"/>
                          <a:ea typeface="SimSun"/>
                          <a:cs typeface="Times New Roman"/>
                        </a:rPr>
                        <a:t>state</a:t>
                      </a:r>
                      <a:endParaRPr lang="en-US" sz="1100" dirty="0">
                        <a:latin typeface="Calibri"/>
                        <a:ea typeface="SimSu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c>
                  <a:txBody>
                    <a:bodyPr/>
                    <a:lstStyle/>
                    <a:p>
                      <a:pPr algn="ctr">
                        <a:lnSpc>
                          <a:spcPct val="115000"/>
                        </a:lnSpc>
                        <a:spcBef>
                          <a:spcPts val="200"/>
                        </a:spcBef>
                        <a:spcAft>
                          <a:spcPts val="565"/>
                        </a:spcAft>
                      </a:pPr>
                      <a:r>
                        <a:rPr lang="en-AU" sz="1100" b="1" cap="all" dirty="0">
                          <a:solidFill>
                            <a:srgbClr val="FFFFFF"/>
                          </a:solidFill>
                          <a:latin typeface="Vodafone Rg"/>
                          <a:ea typeface="SimSun"/>
                          <a:cs typeface="Times New Roman"/>
                        </a:rPr>
                        <a:t>Description</a:t>
                      </a:r>
                      <a:endParaRPr lang="en-US" sz="1100" dirty="0">
                        <a:latin typeface="Calibri"/>
                        <a:ea typeface="SimSu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r>
              <a:tr h="267501">
                <a:tc>
                  <a:txBody>
                    <a:bodyPr/>
                    <a:lstStyle/>
                    <a:p>
                      <a:pPr algn="ctr">
                        <a:lnSpc>
                          <a:spcPct val="115000"/>
                        </a:lnSpc>
                        <a:spcBef>
                          <a:spcPts val="200"/>
                        </a:spcBef>
                        <a:spcAft>
                          <a:spcPts val="565"/>
                        </a:spcAft>
                      </a:pPr>
                      <a:endParaRPr lang="en-AU" sz="700">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a:latin typeface="Vodafone Rg"/>
                          <a:ea typeface="SimSun"/>
                          <a:cs typeface="Times New Roman"/>
                        </a:rPr>
                        <a:t>Off</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a:latin typeface="Vodafone Rg"/>
                          <a:ea typeface="SimSun"/>
                          <a:cs typeface="Times New Roman"/>
                        </a:rPr>
                        <a:t>Power off</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67501">
                <a:tc>
                  <a:txBody>
                    <a:bodyPr/>
                    <a:lstStyle/>
                    <a:p>
                      <a:pPr algn="ctr">
                        <a:lnSpc>
                          <a:spcPct val="115000"/>
                        </a:lnSpc>
                        <a:spcBef>
                          <a:spcPts val="200"/>
                        </a:spcBef>
                        <a:spcAft>
                          <a:spcPts val="565"/>
                        </a:spcAft>
                      </a:pPr>
                      <a:endParaRPr lang="en-AU" sz="700" dirty="0">
                        <a:solidFill>
                          <a:srgbClr val="000000"/>
                        </a:solidFill>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a:solidFill>
                            <a:srgbClr val="000000"/>
                          </a:solidFill>
                          <a:latin typeface="Vodafone Rg"/>
                          <a:ea typeface="SimSun"/>
                          <a:cs typeface="Times New Roman"/>
                        </a:rPr>
                        <a:t>Double flash</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a:solidFill>
                            <a:srgbClr val="000000"/>
                          </a:solidFill>
                          <a:latin typeface="Vodafone Rg"/>
                          <a:ea typeface="SimSun"/>
                          <a:cs typeface="Times New Roman"/>
                        </a:rPr>
                        <a:t>Powering up</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501">
                <a:tc>
                  <a:txBody>
                    <a:bodyPr/>
                    <a:lstStyle/>
                    <a:p>
                      <a:pPr algn="ctr">
                        <a:lnSpc>
                          <a:spcPct val="115000"/>
                        </a:lnSpc>
                        <a:spcBef>
                          <a:spcPts val="200"/>
                        </a:spcBef>
                        <a:spcAft>
                          <a:spcPts val="565"/>
                        </a:spcAft>
                      </a:pPr>
                      <a:endParaRPr lang="en-AU" sz="700">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On</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Power on</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67501">
                <a:tc>
                  <a:txBody>
                    <a:bodyPr/>
                    <a:lstStyle/>
                    <a:p>
                      <a:pPr algn="ctr">
                        <a:lnSpc>
                          <a:spcPct val="115000"/>
                        </a:lnSpc>
                        <a:spcBef>
                          <a:spcPts val="200"/>
                        </a:spcBef>
                        <a:spcAft>
                          <a:spcPts val="565"/>
                        </a:spcAft>
                      </a:pPr>
                      <a:endParaRPr lang="en-AU" sz="700" dirty="0">
                        <a:solidFill>
                          <a:srgbClr val="000000"/>
                        </a:solidFill>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a:solidFill>
                            <a:srgbClr val="000000"/>
                          </a:solidFill>
                          <a:latin typeface="Vodafone Rg"/>
                          <a:ea typeface="SimSun"/>
                          <a:cs typeface="Times New Roman"/>
                        </a:rPr>
                        <a:t>On</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a:solidFill>
                            <a:srgbClr val="000000"/>
                          </a:solidFill>
                          <a:latin typeface="Vodafone Rg"/>
                          <a:ea typeface="SimSun"/>
                          <a:cs typeface="Times New Roman"/>
                        </a:rPr>
                        <a:t>Power on in recovery mode</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501">
                <a:tc>
                  <a:txBody>
                    <a:bodyPr/>
                    <a:lstStyle/>
                    <a:p>
                      <a:pPr algn="ctr">
                        <a:lnSpc>
                          <a:spcPct val="115000"/>
                        </a:lnSpc>
                        <a:spcBef>
                          <a:spcPts val="200"/>
                        </a:spcBef>
                        <a:spcAft>
                          <a:spcPts val="565"/>
                        </a:spcAft>
                      </a:pPr>
                      <a:endParaRPr lang="en-AU" sz="700">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Slow flashing</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Hardware error</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bl>
          </a:graphicData>
        </a:graphic>
      </p:graphicFrame>
      <p:pic>
        <p:nvPicPr>
          <p:cNvPr id="3077" name="Picture 161" descr="none.png"/>
          <p:cNvPicPr>
            <a:picLocks noChangeAspect="1" noChangeArrowheads="1"/>
          </p:cNvPicPr>
          <p:nvPr/>
        </p:nvPicPr>
        <p:blipFill>
          <a:blip r:embed="rId4"/>
          <a:srcRect/>
          <a:stretch>
            <a:fillRect/>
          </a:stretch>
        </p:blipFill>
        <p:spPr bwMode="auto">
          <a:xfrm>
            <a:off x="2176757" y="3261090"/>
            <a:ext cx="180975" cy="190500"/>
          </a:xfrm>
          <a:prstGeom prst="rect">
            <a:avLst/>
          </a:prstGeom>
          <a:noFill/>
        </p:spPr>
      </p:pic>
      <p:pic>
        <p:nvPicPr>
          <p:cNvPr id="3076" name="Picture 166" descr="slow-flashing-power.png"/>
          <p:cNvPicPr>
            <a:picLocks noChangeAspect="1" noChangeArrowheads="1"/>
          </p:cNvPicPr>
          <p:nvPr/>
        </p:nvPicPr>
        <p:blipFill>
          <a:blip r:embed="rId5"/>
          <a:srcRect/>
          <a:stretch>
            <a:fillRect/>
          </a:stretch>
        </p:blipFill>
        <p:spPr bwMode="auto">
          <a:xfrm>
            <a:off x="2144389" y="3479576"/>
            <a:ext cx="238125" cy="238125"/>
          </a:xfrm>
          <a:prstGeom prst="rect">
            <a:avLst/>
          </a:prstGeom>
          <a:noFill/>
        </p:spPr>
      </p:pic>
      <p:pic>
        <p:nvPicPr>
          <p:cNvPr id="3075" name="Picture 168" descr="power-on.png"/>
          <p:cNvPicPr>
            <a:picLocks noChangeAspect="1" noChangeArrowheads="1"/>
          </p:cNvPicPr>
          <p:nvPr/>
        </p:nvPicPr>
        <p:blipFill>
          <a:blip r:embed="rId6"/>
          <a:srcRect/>
          <a:stretch>
            <a:fillRect/>
          </a:stretch>
        </p:blipFill>
        <p:spPr bwMode="auto">
          <a:xfrm>
            <a:off x="2184849" y="3722336"/>
            <a:ext cx="180975" cy="180975"/>
          </a:xfrm>
          <a:prstGeom prst="rect">
            <a:avLst/>
          </a:prstGeom>
          <a:noFill/>
        </p:spPr>
      </p:pic>
      <p:pic>
        <p:nvPicPr>
          <p:cNvPr id="3074" name="Picture 169" descr="power-on-safe-mode.png"/>
          <p:cNvPicPr>
            <a:picLocks noChangeAspect="1" noChangeArrowheads="1"/>
          </p:cNvPicPr>
          <p:nvPr/>
        </p:nvPicPr>
        <p:blipFill>
          <a:blip r:embed="rId7"/>
          <a:srcRect/>
          <a:stretch>
            <a:fillRect/>
          </a:stretch>
        </p:blipFill>
        <p:spPr bwMode="auto">
          <a:xfrm>
            <a:off x="2176757" y="3957006"/>
            <a:ext cx="200025" cy="190500"/>
          </a:xfrm>
          <a:prstGeom prst="rect">
            <a:avLst/>
          </a:prstGeom>
          <a:noFill/>
        </p:spPr>
      </p:pic>
      <p:pic>
        <p:nvPicPr>
          <p:cNvPr id="3073" name="Picture 170" descr="slow-flashing-hardware-error.png"/>
          <p:cNvPicPr>
            <a:picLocks noChangeAspect="1" noChangeArrowheads="1"/>
          </p:cNvPicPr>
          <p:nvPr/>
        </p:nvPicPr>
        <p:blipFill>
          <a:blip r:embed="rId8"/>
          <a:srcRect/>
          <a:stretch>
            <a:fillRect/>
          </a:stretch>
        </p:blipFill>
        <p:spPr bwMode="auto">
          <a:xfrm>
            <a:off x="2144390" y="4183582"/>
            <a:ext cx="247650" cy="2095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noChangeArrowheads="1"/>
          </p:cNvSpPr>
          <p:nvPr>
            <p:ph type="ctrTitle"/>
          </p:nvPr>
        </p:nvSpPr>
        <p:spPr>
          <a:xfrm>
            <a:off x="436228" y="420365"/>
            <a:ext cx="7876709" cy="453575"/>
          </a:xfrm>
        </p:spPr>
        <p:txBody>
          <a:bodyPr/>
          <a:lstStyle/>
          <a:p>
            <a:r>
              <a:rPr lang="en-GB" dirty="0" smtClean="0">
                <a:solidFill>
                  <a:srgbClr val="E60000"/>
                </a:solidFill>
                <a:latin typeface="Vodafone Rg" pitchFamily="34" charset="0"/>
              </a:rPr>
              <a:t>The Network LED indicator</a:t>
            </a:r>
          </a:p>
        </p:txBody>
      </p:sp>
      <p:sp>
        <p:nvSpPr>
          <p:cNvPr id="8" name="TextBox 7"/>
          <p:cNvSpPr txBox="1"/>
          <p:nvPr/>
        </p:nvSpPr>
        <p:spPr>
          <a:xfrm>
            <a:off x="382255" y="1421628"/>
            <a:ext cx="5050173" cy="338554"/>
          </a:xfrm>
          <a:prstGeom prst="rect">
            <a:avLst/>
          </a:prstGeom>
          <a:noFill/>
        </p:spPr>
        <p:txBody>
          <a:bodyPr wrap="square" rtlCol="0">
            <a:spAutoFit/>
          </a:bodyPr>
          <a:lstStyle/>
          <a:p>
            <a:pPr algn="l"/>
            <a:endParaRPr lang="en-AU" dirty="0" smtClean="0">
              <a:solidFill>
                <a:srgbClr val="FF0000"/>
              </a:solidFill>
              <a:latin typeface="Vodafone Rg" pitchFamily="34" charset="0"/>
            </a:endParaRPr>
          </a:p>
        </p:txBody>
      </p:sp>
      <p:sp>
        <p:nvSpPr>
          <p:cNvPr id="9" name="TextBox 8"/>
          <p:cNvSpPr txBox="1"/>
          <p:nvPr/>
        </p:nvSpPr>
        <p:spPr>
          <a:xfrm>
            <a:off x="2617143" y="1673544"/>
            <a:ext cx="4679486" cy="338554"/>
          </a:xfrm>
          <a:prstGeom prst="rect">
            <a:avLst/>
          </a:prstGeom>
          <a:noFill/>
        </p:spPr>
        <p:txBody>
          <a:bodyPr wrap="none" rtlCol="0">
            <a:spAutoFit/>
          </a:bodyPr>
          <a:lstStyle/>
          <a:p>
            <a:r>
              <a:rPr lang="en-AU" dirty="0" smtClean="0">
                <a:latin typeface="Vodafone Rg" pitchFamily="34" charset="0"/>
              </a:rPr>
              <a:t>The network LED has the following status states: </a:t>
            </a:r>
            <a:endParaRPr lang="en-US" dirty="0">
              <a:latin typeface="Vodafone Rg" pitchFamily="34" charset="0"/>
            </a:endParaRPr>
          </a:p>
        </p:txBody>
      </p:sp>
      <p:pic>
        <p:nvPicPr>
          <p:cNvPr id="12" name="Picture 11"/>
          <p:cNvPicPr/>
          <p:nvPr/>
        </p:nvPicPr>
        <p:blipFill>
          <a:blip r:embed="rId3"/>
          <a:stretch>
            <a:fillRect/>
          </a:stretch>
        </p:blipFill>
        <p:spPr>
          <a:xfrm>
            <a:off x="1813627" y="1684288"/>
            <a:ext cx="542481" cy="392526"/>
          </a:xfrm>
          <a:prstGeom prst="rect">
            <a:avLst/>
          </a:prstGeom>
        </p:spPr>
      </p:pic>
      <p:graphicFrame>
        <p:nvGraphicFramePr>
          <p:cNvPr id="13" name="Table 12"/>
          <p:cNvGraphicFramePr>
            <a:graphicFrameLocks noGrp="1"/>
          </p:cNvGraphicFramePr>
          <p:nvPr/>
        </p:nvGraphicFramePr>
        <p:xfrm>
          <a:off x="1497028" y="2735582"/>
          <a:ext cx="5079032" cy="2368188"/>
        </p:xfrm>
        <a:graphic>
          <a:graphicData uri="http://schemas.openxmlformats.org/drawingml/2006/table">
            <a:tbl>
              <a:tblPr/>
              <a:tblGrid>
                <a:gridCol w="693979"/>
                <a:gridCol w="1293126"/>
                <a:gridCol w="3091927"/>
              </a:tblGrid>
              <a:tr h="418276">
                <a:tc>
                  <a:txBody>
                    <a:bodyPr/>
                    <a:lstStyle/>
                    <a:p>
                      <a:pPr algn="ctr">
                        <a:lnSpc>
                          <a:spcPct val="115000"/>
                        </a:lnSpc>
                        <a:spcBef>
                          <a:spcPts val="200"/>
                        </a:spcBef>
                        <a:spcAft>
                          <a:spcPts val="565"/>
                        </a:spcAft>
                      </a:pPr>
                      <a:r>
                        <a:rPr lang="en-AU" sz="1100" b="1" cap="all" dirty="0" smtClean="0">
                          <a:solidFill>
                            <a:srgbClr val="FFFFFF"/>
                          </a:solidFill>
                          <a:latin typeface="Vodafone Rg"/>
                          <a:ea typeface="SimSun"/>
                          <a:cs typeface="Times New Roman"/>
                        </a:rPr>
                        <a:t>COLOUR</a:t>
                      </a:r>
                      <a:endParaRPr lang="en-AU" sz="1100" b="1" cap="all" dirty="0">
                        <a:solidFill>
                          <a:srgbClr val="FFFFFF"/>
                        </a:solidFill>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c>
                  <a:txBody>
                    <a:bodyPr/>
                    <a:lstStyle/>
                    <a:p>
                      <a:pPr algn="ctr">
                        <a:lnSpc>
                          <a:spcPct val="115000"/>
                        </a:lnSpc>
                        <a:spcBef>
                          <a:spcPts val="200"/>
                        </a:spcBef>
                        <a:spcAft>
                          <a:spcPts val="565"/>
                        </a:spcAft>
                      </a:pPr>
                      <a:r>
                        <a:rPr lang="en-AU" sz="1100" b="1" cap="all" dirty="0" smtClean="0">
                          <a:solidFill>
                            <a:srgbClr val="FFFFFF"/>
                          </a:solidFill>
                          <a:latin typeface="Vodafone Rg"/>
                          <a:ea typeface="SimSun"/>
                          <a:cs typeface="Times New Roman"/>
                        </a:rPr>
                        <a:t>STATE</a:t>
                      </a:r>
                      <a:endParaRPr lang="en-US" sz="1100" b="1" dirty="0">
                        <a:latin typeface="Calibri"/>
                        <a:ea typeface="SimSu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c>
                  <a:txBody>
                    <a:bodyPr/>
                    <a:lstStyle/>
                    <a:p>
                      <a:pPr algn="ctr">
                        <a:lnSpc>
                          <a:spcPct val="115000"/>
                        </a:lnSpc>
                        <a:spcBef>
                          <a:spcPts val="200"/>
                        </a:spcBef>
                        <a:spcAft>
                          <a:spcPts val="565"/>
                        </a:spcAft>
                      </a:pPr>
                      <a:r>
                        <a:rPr lang="en-AU" sz="1100" b="1" cap="all" dirty="0" smtClean="0">
                          <a:solidFill>
                            <a:srgbClr val="FFFFFF"/>
                          </a:solidFill>
                          <a:latin typeface="Vodafone Rg"/>
                          <a:ea typeface="SimSun"/>
                          <a:cs typeface="Times New Roman"/>
                        </a:rPr>
                        <a:t>DESCRIPTION</a:t>
                      </a:r>
                      <a:endParaRPr lang="en-US" sz="1100" b="1" dirty="0">
                        <a:latin typeface="Calibri"/>
                        <a:ea typeface="SimSu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r>
              <a:tr h="243739">
                <a:tc>
                  <a:txBody>
                    <a:bodyPr/>
                    <a:lstStyle/>
                    <a:p>
                      <a:pPr algn="ctr">
                        <a:lnSpc>
                          <a:spcPct val="115000"/>
                        </a:lnSpc>
                        <a:spcBef>
                          <a:spcPts val="200"/>
                        </a:spcBef>
                        <a:spcAft>
                          <a:spcPts val="565"/>
                        </a:spcAft>
                      </a:pPr>
                      <a:endParaRPr lang="en-AU" sz="700" dirty="0">
                        <a:latin typeface="Vodafone Rg" pitchFamily="34" charset="0"/>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smtClean="0">
                          <a:latin typeface="Vodafone Rg" pitchFamily="34" charset="0"/>
                          <a:ea typeface="SimSun"/>
                          <a:cs typeface="Times New Roman"/>
                        </a:rPr>
                        <a:t>On</a:t>
                      </a:r>
                      <a:endParaRPr lang="en-US" sz="1000" dirty="0">
                        <a:latin typeface="Vodafone Rg" pitchFamily="34" charset="0"/>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smtClean="0">
                          <a:latin typeface="Vodafone Rg" pitchFamily="34" charset="0"/>
                          <a:ea typeface="SimSun"/>
                          <a:cs typeface="Times New Roman"/>
                        </a:rPr>
                        <a:t>Connected via WWAN</a:t>
                      </a:r>
                      <a:endParaRPr lang="en-US" sz="1000" dirty="0">
                        <a:latin typeface="Vodafone Rg" pitchFamily="34" charset="0"/>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43739">
                <a:tc>
                  <a:txBody>
                    <a:bodyPr/>
                    <a:lstStyle/>
                    <a:p>
                      <a:pPr algn="ctr">
                        <a:lnSpc>
                          <a:spcPct val="115000"/>
                        </a:lnSpc>
                        <a:spcBef>
                          <a:spcPts val="200"/>
                        </a:spcBef>
                        <a:spcAft>
                          <a:spcPts val="565"/>
                        </a:spcAft>
                      </a:pPr>
                      <a:endParaRPr lang="en-AU" sz="700">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Blinking</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Traffic via WWAN</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43739">
                <a:tc>
                  <a:txBody>
                    <a:bodyPr/>
                    <a:lstStyle/>
                    <a:p>
                      <a:pPr algn="ctr">
                        <a:lnSpc>
                          <a:spcPct val="115000"/>
                        </a:lnSpc>
                        <a:spcBef>
                          <a:spcPts val="200"/>
                        </a:spcBef>
                        <a:spcAft>
                          <a:spcPts val="565"/>
                        </a:spcAft>
                      </a:pPr>
                      <a:endParaRPr lang="en-AU" sz="700">
                        <a:solidFill>
                          <a:srgbClr val="000000"/>
                        </a:solidFill>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a:solidFill>
                            <a:srgbClr val="000000"/>
                          </a:solidFill>
                          <a:latin typeface="Vodafone Rg"/>
                          <a:ea typeface="SimSun"/>
                          <a:cs typeface="Times New Roman"/>
                        </a:rPr>
                        <a:t>Slow flashing</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a:solidFill>
                            <a:srgbClr val="000000"/>
                          </a:solidFill>
                          <a:latin typeface="Vodafone Rg"/>
                          <a:ea typeface="SimSun"/>
                          <a:cs typeface="Times New Roman"/>
                        </a:rPr>
                        <a:t>Connecting PDP</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39">
                <a:tc>
                  <a:txBody>
                    <a:bodyPr/>
                    <a:lstStyle/>
                    <a:p>
                      <a:pPr algn="ctr">
                        <a:lnSpc>
                          <a:spcPct val="115000"/>
                        </a:lnSpc>
                        <a:spcBef>
                          <a:spcPts val="200"/>
                        </a:spcBef>
                        <a:spcAft>
                          <a:spcPts val="565"/>
                        </a:spcAft>
                      </a:pPr>
                      <a:endParaRPr lang="en-AU" sz="700" dirty="0">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On</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a:latin typeface="Vodafone Rg"/>
                          <a:ea typeface="SimSun"/>
                          <a:cs typeface="Times New Roman"/>
                        </a:rPr>
                        <a:t>Registered network</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43739">
                <a:tc>
                  <a:txBody>
                    <a:bodyPr/>
                    <a:lstStyle/>
                    <a:p>
                      <a:pPr algn="ctr">
                        <a:lnSpc>
                          <a:spcPct val="115000"/>
                        </a:lnSpc>
                        <a:spcBef>
                          <a:spcPts val="200"/>
                        </a:spcBef>
                        <a:spcAft>
                          <a:spcPts val="565"/>
                        </a:spcAft>
                      </a:pPr>
                      <a:endParaRPr lang="en-AU" sz="700">
                        <a:solidFill>
                          <a:srgbClr val="000000"/>
                        </a:solidFill>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dirty="0">
                          <a:solidFill>
                            <a:srgbClr val="000000"/>
                          </a:solidFill>
                          <a:latin typeface="Vodafone Rg"/>
                          <a:ea typeface="SimSun"/>
                          <a:cs typeface="Times New Roman"/>
                        </a:rPr>
                        <a:t>Slow flashing</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a:solidFill>
                            <a:srgbClr val="000000"/>
                          </a:solidFill>
                          <a:latin typeface="Vodafone Rg"/>
                          <a:ea typeface="SimSun"/>
                          <a:cs typeface="Times New Roman"/>
                        </a:rPr>
                        <a:t>Registering network</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39">
                <a:tc>
                  <a:txBody>
                    <a:bodyPr/>
                    <a:lstStyle/>
                    <a:p>
                      <a:pPr algn="ctr">
                        <a:lnSpc>
                          <a:spcPct val="115000"/>
                        </a:lnSpc>
                        <a:spcBef>
                          <a:spcPts val="200"/>
                        </a:spcBef>
                        <a:spcAft>
                          <a:spcPts val="565"/>
                        </a:spcAft>
                      </a:pPr>
                      <a:endParaRPr lang="en-AU" sz="700">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a:latin typeface="Vodafone Rg"/>
                          <a:ea typeface="SimSun"/>
                          <a:cs typeface="Times New Roman"/>
                        </a:rPr>
                        <a:t>Slow flashing</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a:latin typeface="Vodafone Rg"/>
                          <a:ea typeface="SimSun"/>
                          <a:cs typeface="Times New Roman"/>
                        </a:rPr>
                        <a:t>SIM PIN locked</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43739">
                <a:tc>
                  <a:txBody>
                    <a:bodyPr/>
                    <a:lstStyle/>
                    <a:p>
                      <a:pPr algn="ctr">
                        <a:lnSpc>
                          <a:spcPct val="115000"/>
                        </a:lnSpc>
                        <a:spcBef>
                          <a:spcPts val="200"/>
                        </a:spcBef>
                        <a:spcAft>
                          <a:spcPts val="565"/>
                        </a:spcAft>
                      </a:pPr>
                      <a:endParaRPr lang="en-AU" sz="700">
                        <a:solidFill>
                          <a:srgbClr val="000000"/>
                        </a:solidFill>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a:solidFill>
                            <a:srgbClr val="000000"/>
                          </a:solidFill>
                          <a:latin typeface="Vodafone Rg"/>
                          <a:ea typeface="SimSun"/>
                          <a:cs typeface="Times New Roman"/>
                        </a:rPr>
                        <a:t>Fast flashing</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a:solidFill>
                            <a:srgbClr val="000000"/>
                          </a:solidFill>
                          <a:latin typeface="Vodafone Rg"/>
                          <a:ea typeface="SimSun"/>
                          <a:cs typeface="Times New Roman"/>
                        </a:rPr>
                        <a:t>SIM PUK locked</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39">
                <a:tc>
                  <a:txBody>
                    <a:bodyPr/>
                    <a:lstStyle/>
                    <a:p>
                      <a:pPr algn="ctr">
                        <a:lnSpc>
                          <a:spcPct val="115000"/>
                        </a:lnSpc>
                        <a:spcBef>
                          <a:spcPts val="200"/>
                        </a:spcBef>
                        <a:spcAft>
                          <a:spcPts val="565"/>
                        </a:spcAft>
                      </a:pPr>
                      <a:endParaRPr lang="en-AU" sz="700">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On</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Can’t connect</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bl>
          </a:graphicData>
        </a:graphic>
      </p:graphicFrame>
      <p:pic>
        <p:nvPicPr>
          <p:cNvPr id="15368" name="Picture 171" descr="power-on.png"/>
          <p:cNvPicPr>
            <a:picLocks noChangeAspect="1" noChangeArrowheads="1"/>
          </p:cNvPicPr>
          <p:nvPr/>
        </p:nvPicPr>
        <p:blipFill>
          <a:blip r:embed="rId4"/>
          <a:srcRect/>
          <a:stretch>
            <a:fillRect/>
          </a:stretch>
        </p:blipFill>
        <p:spPr bwMode="auto">
          <a:xfrm>
            <a:off x="1723604" y="3220632"/>
            <a:ext cx="180975" cy="180975"/>
          </a:xfrm>
          <a:prstGeom prst="rect">
            <a:avLst/>
          </a:prstGeom>
          <a:noFill/>
        </p:spPr>
      </p:pic>
      <p:pic>
        <p:nvPicPr>
          <p:cNvPr id="15367" name="Picture 172" descr="blinking-traffic-via-WWAN.png"/>
          <p:cNvPicPr>
            <a:picLocks noChangeAspect="1" noChangeArrowheads="1"/>
          </p:cNvPicPr>
          <p:nvPr/>
        </p:nvPicPr>
        <p:blipFill>
          <a:blip r:embed="rId5"/>
          <a:srcRect/>
          <a:stretch>
            <a:fillRect/>
          </a:stretch>
        </p:blipFill>
        <p:spPr bwMode="auto">
          <a:xfrm>
            <a:off x="1699327" y="3439115"/>
            <a:ext cx="228600" cy="209550"/>
          </a:xfrm>
          <a:prstGeom prst="rect">
            <a:avLst/>
          </a:prstGeom>
          <a:noFill/>
        </p:spPr>
      </p:pic>
      <p:pic>
        <p:nvPicPr>
          <p:cNvPr id="15366" name="Picture 173" descr="slow-flashing-pdp.png"/>
          <p:cNvPicPr>
            <a:picLocks noChangeAspect="1" noChangeArrowheads="1"/>
          </p:cNvPicPr>
          <p:nvPr/>
        </p:nvPicPr>
        <p:blipFill>
          <a:blip r:embed="rId6"/>
          <a:srcRect/>
          <a:stretch>
            <a:fillRect/>
          </a:stretch>
        </p:blipFill>
        <p:spPr bwMode="auto">
          <a:xfrm>
            <a:off x="1675052" y="3641416"/>
            <a:ext cx="238125" cy="228600"/>
          </a:xfrm>
          <a:prstGeom prst="rect">
            <a:avLst/>
          </a:prstGeom>
          <a:noFill/>
        </p:spPr>
      </p:pic>
      <p:pic>
        <p:nvPicPr>
          <p:cNvPr id="15365" name="Picture 169" descr="power-on-safe-mode.png"/>
          <p:cNvPicPr>
            <a:picLocks noChangeAspect="1" noChangeArrowheads="1"/>
          </p:cNvPicPr>
          <p:nvPr/>
        </p:nvPicPr>
        <p:blipFill>
          <a:blip r:embed="rId7"/>
          <a:srcRect/>
          <a:stretch>
            <a:fillRect/>
          </a:stretch>
        </p:blipFill>
        <p:spPr bwMode="auto">
          <a:xfrm>
            <a:off x="1699328" y="3884177"/>
            <a:ext cx="200025" cy="190500"/>
          </a:xfrm>
          <a:prstGeom prst="rect">
            <a:avLst/>
          </a:prstGeom>
          <a:noFill/>
        </p:spPr>
      </p:pic>
      <p:pic>
        <p:nvPicPr>
          <p:cNvPr id="15364" name="Picture 175" descr="slow-flash-gsm.png"/>
          <p:cNvPicPr>
            <a:picLocks noChangeAspect="1" noChangeArrowheads="1"/>
          </p:cNvPicPr>
          <p:nvPr/>
        </p:nvPicPr>
        <p:blipFill>
          <a:blip r:embed="rId8"/>
          <a:srcRect/>
          <a:stretch>
            <a:fillRect/>
          </a:stretch>
        </p:blipFill>
        <p:spPr bwMode="auto">
          <a:xfrm>
            <a:off x="1675052" y="4110754"/>
            <a:ext cx="228600" cy="238125"/>
          </a:xfrm>
          <a:prstGeom prst="rect">
            <a:avLst/>
          </a:prstGeom>
          <a:noFill/>
        </p:spPr>
      </p:pic>
      <p:pic>
        <p:nvPicPr>
          <p:cNvPr id="15363" name="Picture 176" descr="slow-flashing-hardware-error.png"/>
          <p:cNvPicPr>
            <a:picLocks noChangeAspect="1" noChangeArrowheads="1"/>
          </p:cNvPicPr>
          <p:nvPr/>
        </p:nvPicPr>
        <p:blipFill>
          <a:blip r:embed="rId9"/>
          <a:srcRect/>
          <a:stretch>
            <a:fillRect/>
          </a:stretch>
        </p:blipFill>
        <p:spPr bwMode="auto">
          <a:xfrm>
            <a:off x="1666960" y="4329239"/>
            <a:ext cx="247650" cy="209550"/>
          </a:xfrm>
          <a:prstGeom prst="rect">
            <a:avLst/>
          </a:prstGeom>
          <a:noFill/>
        </p:spPr>
      </p:pic>
      <p:pic>
        <p:nvPicPr>
          <p:cNvPr id="15362" name="Picture 177" descr="fast-flash-PUK.png"/>
          <p:cNvPicPr>
            <a:picLocks noChangeAspect="1" noChangeArrowheads="1"/>
          </p:cNvPicPr>
          <p:nvPr/>
        </p:nvPicPr>
        <p:blipFill>
          <a:blip r:embed="rId10"/>
          <a:srcRect/>
          <a:stretch>
            <a:fillRect/>
          </a:stretch>
        </p:blipFill>
        <p:spPr bwMode="auto">
          <a:xfrm>
            <a:off x="1666961" y="4547724"/>
            <a:ext cx="228600" cy="228600"/>
          </a:xfrm>
          <a:prstGeom prst="rect">
            <a:avLst/>
          </a:prstGeom>
          <a:noFill/>
        </p:spPr>
      </p:pic>
      <p:pic>
        <p:nvPicPr>
          <p:cNvPr id="15361" name="Picture 178" descr="ON.png"/>
          <p:cNvPicPr>
            <a:picLocks noChangeAspect="1" noChangeArrowheads="1"/>
          </p:cNvPicPr>
          <p:nvPr/>
        </p:nvPicPr>
        <p:blipFill>
          <a:blip r:embed="rId11"/>
          <a:srcRect/>
          <a:stretch>
            <a:fillRect/>
          </a:stretch>
        </p:blipFill>
        <p:spPr bwMode="auto">
          <a:xfrm>
            <a:off x="1675053" y="4790485"/>
            <a:ext cx="190500" cy="190500"/>
          </a:xfrm>
          <a:prstGeom prst="rect">
            <a:avLst/>
          </a:prstGeom>
          <a:noFill/>
        </p:spPr>
      </p:pic>
      <p:sp>
        <p:nvSpPr>
          <p:cNvPr id="1536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71" name="Rectangle 11"/>
          <p:cNvSpPr>
            <a:spLocks noChangeArrowheads="1"/>
          </p:cNvSpPr>
          <p:nvPr/>
        </p:nvSpPr>
        <p:spPr bwMode="auto">
          <a:xfrm>
            <a:off x="412693" y="5169069"/>
            <a:ext cx="7865459"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dirty="0" smtClean="0">
                <a:ln>
                  <a:noFill/>
                </a:ln>
                <a:solidFill>
                  <a:srgbClr val="000000"/>
                </a:solidFill>
                <a:effectLst/>
                <a:latin typeface="Vodafone Rg" pitchFamily="34" charset="0"/>
                <a:ea typeface="SimSun"/>
                <a:cs typeface="Calibri" pitchFamily="34" charset="0"/>
              </a:rPr>
              <a:t>The term “blinking” means that the LED may pulse, with the intervals that the LED is on and off not being equal. The term “flashing” means that the LED turns on and off at equal intervals. </a:t>
            </a:r>
            <a:endParaRPr kumimoji="0" lang="en-AU" sz="1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noChangeArrowheads="1"/>
          </p:cNvSpPr>
          <p:nvPr>
            <p:ph type="ctrTitle"/>
          </p:nvPr>
        </p:nvSpPr>
        <p:spPr>
          <a:xfrm>
            <a:off x="436228" y="420365"/>
            <a:ext cx="7876709" cy="453575"/>
          </a:xfrm>
        </p:spPr>
        <p:txBody>
          <a:bodyPr/>
          <a:lstStyle/>
          <a:p>
            <a:r>
              <a:rPr lang="en-GB" dirty="0" smtClean="0">
                <a:solidFill>
                  <a:srgbClr val="E60000"/>
                </a:solidFill>
                <a:latin typeface="Vodafone Rg" pitchFamily="34" charset="0"/>
              </a:rPr>
              <a:t>The Signal strength LED indicators</a:t>
            </a:r>
          </a:p>
        </p:txBody>
      </p:sp>
      <p:sp>
        <p:nvSpPr>
          <p:cNvPr id="8" name="TextBox 7"/>
          <p:cNvSpPr txBox="1"/>
          <p:nvPr/>
        </p:nvSpPr>
        <p:spPr>
          <a:xfrm>
            <a:off x="382255" y="1421628"/>
            <a:ext cx="5050173" cy="338554"/>
          </a:xfrm>
          <a:prstGeom prst="rect">
            <a:avLst/>
          </a:prstGeom>
          <a:noFill/>
        </p:spPr>
        <p:txBody>
          <a:bodyPr wrap="square" rtlCol="0">
            <a:spAutoFit/>
          </a:bodyPr>
          <a:lstStyle/>
          <a:p>
            <a:pPr algn="l"/>
            <a:endParaRPr lang="en-AU" dirty="0" smtClean="0">
              <a:solidFill>
                <a:srgbClr val="FF0000"/>
              </a:solidFill>
              <a:latin typeface="Vodafone Rg" pitchFamily="34" charset="0"/>
            </a:endParaRPr>
          </a:p>
        </p:txBody>
      </p:sp>
      <p:sp>
        <p:nvSpPr>
          <p:cNvPr id="9" name="TextBox 8"/>
          <p:cNvSpPr txBox="1"/>
          <p:nvPr/>
        </p:nvSpPr>
        <p:spPr>
          <a:xfrm>
            <a:off x="1534499" y="986680"/>
            <a:ext cx="4252062" cy="338554"/>
          </a:xfrm>
          <a:prstGeom prst="rect">
            <a:avLst/>
          </a:prstGeom>
          <a:noFill/>
        </p:spPr>
        <p:txBody>
          <a:bodyPr wrap="none" rtlCol="0">
            <a:spAutoFit/>
          </a:bodyPr>
          <a:lstStyle/>
          <a:p>
            <a:r>
              <a:rPr lang="en-AU" dirty="0" smtClean="0">
                <a:latin typeface="Vodafone Rg" pitchFamily="34" charset="0"/>
              </a:rPr>
              <a:t>The signal strength LED has the following statuses: </a:t>
            </a:r>
            <a:endParaRPr lang="en-US" dirty="0">
              <a:latin typeface="Vodafone Rg" pitchFamily="34" charset="0"/>
            </a:endParaRPr>
          </a:p>
        </p:txBody>
      </p:sp>
      <p:sp>
        <p:nvSpPr>
          <p:cNvPr id="1536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8" name="Picture 17"/>
          <p:cNvPicPr/>
          <p:nvPr/>
        </p:nvPicPr>
        <p:blipFill>
          <a:blip r:embed="rId3" cstate="print"/>
          <a:stretch>
            <a:fillRect/>
          </a:stretch>
        </p:blipFill>
        <p:spPr>
          <a:xfrm>
            <a:off x="552911" y="995319"/>
            <a:ext cx="469301" cy="323781"/>
          </a:xfrm>
          <a:prstGeom prst="rect">
            <a:avLst/>
          </a:prstGeom>
        </p:spPr>
      </p:pic>
      <p:graphicFrame>
        <p:nvGraphicFramePr>
          <p:cNvPr id="19" name="Table 18"/>
          <p:cNvGraphicFramePr>
            <a:graphicFrameLocks noGrp="1"/>
          </p:cNvGraphicFramePr>
          <p:nvPr/>
        </p:nvGraphicFramePr>
        <p:xfrm>
          <a:off x="1359463" y="1375647"/>
          <a:ext cx="4429997" cy="1431836"/>
        </p:xfrm>
        <a:graphic>
          <a:graphicData uri="http://schemas.openxmlformats.org/drawingml/2006/table">
            <a:tbl>
              <a:tblPr/>
              <a:tblGrid>
                <a:gridCol w="809202"/>
                <a:gridCol w="923976"/>
                <a:gridCol w="2696819"/>
              </a:tblGrid>
              <a:tr h="429551">
                <a:tc>
                  <a:txBody>
                    <a:bodyPr/>
                    <a:lstStyle/>
                    <a:p>
                      <a:pPr algn="ctr">
                        <a:lnSpc>
                          <a:spcPct val="115000"/>
                        </a:lnSpc>
                        <a:spcBef>
                          <a:spcPts val="200"/>
                        </a:spcBef>
                        <a:spcAft>
                          <a:spcPts val="565"/>
                        </a:spcAft>
                      </a:pPr>
                      <a:r>
                        <a:rPr lang="en-AU" sz="1100" b="1" cap="all" dirty="0" smtClean="0">
                          <a:solidFill>
                            <a:srgbClr val="FFFFFF"/>
                          </a:solidFill>
                          <a:latin typeface="Vodafone Rg"/>
                          <a:ea typeface="SimSun"/>
                          <a:cs typeface="Times New Roman"/>
                        </a:rPr>
                        <a:t>COLOUR</a:t>
                      </a:r>
                      <a:endParaRPr lang="en-AU" sz="1100" b="1" cap="all" dirty="0">
                        <a:solidFill>
                          <a:srgbClr val="FFFFFF"/>
                        </a:solidFill>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c>
                  <a:txBody>
                    <a:bodyPr/>
                    <a:lstStyle/>
                    <a:p>
                      <a:pPr algn="ctr">
                        <a:lnSpc>
                          <a:spcPct val="115000"/>
                        </a:lnSpc>
                        <a:spcBef>
                          <a:spcPts val="200"/>
                        </a:spcBef>
                        <a:spcAft>
                          <a:spcPts val="565"/>
                        </a:spcAft>
                      </a:pPr>
                      <a:r>
                        <a:rPr lang="en-AU" sz="1100" b="1" cap="all" dirty="0" smtClean="0">
                          <a:solidFill>
                            <a:srgbClr val="FFFFFF"/>
                          </a:solidFill>
                          <a:latin typeface="Vodafone Rg"/>
                          <a:ea typeface="SimSun"/>
                          <a:cs typeface="Times New Roman"/>
                        </a:rPr>
                        <a:t>STATE</a:t>
                      </a:r>
                      <a:endParaRPr lang="en-US" sz="1100" b="1" dirty="0">
                        <a:latin typeface="Calibri"/>
                        <a:ea typeface="SimSu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c>
                  <a:txBody>
                    <a:bodyPr/>
                    <a:lstStyle/>
                    <a:p>
                      <a:pPr algn="ctr">
                        <a:lnSpc>
                          <a:spcPct val="115000"/>
                        </a:lnSpc>
                        <a:spcBef>
                          <a:spcPts val="200"/>
                        </a:spcBef>
                        <a:spcAft>
                          <a:spcPts val="565"/>
                        </a:spcAft>
                      </a:pPr>
                      <a:r>
                        <a:rPr lang="en-AU" sz="1100" b="1" cap="all" dirty="0" smtClean="0">
                          <a:solidFill>
                            <a:srgbClr val="FFFFFF"/>
                          </a:solidFill>
                          <a:latin typeface="Vodafone Rg"/>
                          <a:ea typeface="SimSun"/>
                          <a:cs typeface="Times New Roman"/>
                        </a:rPr>
                        <a:t>DESCRIPTION</a:t>
                      </a:r>
                      <a:endParaRPr lang="en-US" sz="1100" b="1" dirty="0">
                        <a:latin typeface="Calibri"/>
                        <a:ea typeface="SimSu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r>
              <a:tr h="334095">
                <a:tc>
                  <a:txBody>
                    <a:bodyPr/>
                    <a:lstStyle/>
                    <a:p>
                      <a:pPr algn="ctr">
                        <a:lnSpc>
                          <a:spcPct val="115000"/>
                        </a:lnSpc>
                        <a:spcBef>
                          <a:spcPts val="200"/>
                        </a:spcBef>
                        <a:spcAft>
                          <a:spcPts val="565"/>
                        </a:spcAft>
                      </a:pPr>
                      <a:endParaRPr lang="en-AU" sz="1000" dirty="0">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smtClean="0">
                          <a:latin typeface="Vodafone Rg" pitchFamily="34" charset="0"/>
                          <a:ea typeface="SimSun"/>
                          <a:cs typeface="Times New Roman"/>
                        </a:rPr>
                        <a:t>On</a:t>
                      </a:r>
                      <a:endParaRPr lang="en-US" sz="1000" dirty="0">
                        <a:latin typeface="Vodafone Rg" pitchFamily="34" charset="0"/>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smtClean="0">
                          <a:latin typeface="Vodafone Rg" pitchFamily="34" charset="0"/>
                          <a:ea typeface="SimSun"/>
                          <a:cs typeface="Times New Roman"/>
                        </a:rPr>
                        <a:t>3G</a:t>
                      </a:r>
                      <a:endParaRPr lang="en-US" sz="1000" dirty="0">
                        <a:latin typeface="Vodafone Rg" pitchFamily="34" charset="0"/>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334095">
                <a:tc>
                  <a:txBody>
                    <a:bodyPr/>
                    <a:lstStyle/>
                    <a:p>
                      <a:pPr algn="ctr">
                        <a:lnSpc>
                          <a:spcPct val="115000"/>
                        </a:lnSpc>
                        <a:spcBef>
                          <a:spcPts val="200"/>
                        </a:spcBef>
                        <a:spcAft>
                          <a:spcPts val="565"/>
                        </a:spcAft>
                      </a:pPr>
                      <a:endParaRPr lang="en-AU" sz="1000" dirty="0">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On</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nSpc>
                          <a:spcPct val="115000"/>
                        </a:lnSpc>
                        <a:spcBef>
                          <a:spcPts val="200"/>
                        </a:spcBef>
                        <a:spcAft>
                          <a:spcPts val="565"/>
                        </a:spcAft>
                      </a:pPr>
                      <a:r>
                        <a:rPr lang="en-AU" sz="1000" dirty="0">
                          <a:latin typeface="Vodafone Rg"/>
                          <a:ea typeface="SimSun"/>
                          <a:cs typeface="Times New Roman"/>
                        </a:rPr>
                        <a:t>2G GPRS</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334095">
                <a:tc>
                  <a:txBody>
                    <a:bodyPr/>
                    <a:lstStyle/>
                    <a:p>
                      <a:pPr algn="ctr">
                        <a:lnSpc>
                          <a:spcPct val="115000"/>
                        </a:lnSpc>
                        <a:spcBef>
                          <a:spcPts val="200"/>
                        </a:spcBef>
                        <a:spcAft>
                          <a:spcPts val="565"/>
                        </a:spcAft>
                      </a:pPr>
                      <a:endParaRPr lang="en-AU" sz="1000">
                        <a:solidFill>
                          <a:srgbClr val="000000"/>
                        </a:solidFill>
                        <a:latin typeface="Vodafone Rg"/>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a:solidFill>
                            <a:srgbClr val="000000"/>
                          </a:solidFill>
                          <a:latin typeface="Vodafone Rg"/>
                          <a:ea typeface="SimSun"/>
                          <a:cs typeface="Times New Roman"/>
                        </a:rPr>
                        <a:t>On</a:t>
                      </a:r>
                      <a:endParaRPr lang="en-US" sz="100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565"/>
                        </a:spcAft>
                      </a:pPr>
                      <a:r>
                        <a:rPr lang="en-AU" sz="1000" dirty="0">
                          <a:solidFill>
                            <a:srgbClr val="000000"/>
                          </a:solidFill>
                          <a:latin typeface="Vodafone Rg"/>
                          <a:ea typeface="SimSun"/>
                          <a:cs typeface="Times New Roman"/>
                        </a:rPr>
                        <a:t>GSM only (no GPRS)</a:t>
                      </a:r>
                      <a:endParaRPr lang="en-US" sz="10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7411" name="Picture 171" descr="power-on.png"/>
          <p:cNvPicPr>
            <a:picLocks noChangeAspect="1" noChangeArrowheads="1"/>
          </p:cNvPicPr>
          <p:nvPr/>
        </p:nvPicPr>
        <p:blipFill>
          <a:blip r:embed="rId4"/>
          <a:srcRect/>
          <a:stretch>
            <a:fillRect/>
          </a:stretch>
        </p:blipFill>
        <p:spPr bwMode="auto">
          <a:xfrm>
            <a:off x="1675051" y="1853077"/>
            <a:ext cx="180975" cy="180975"/>
          </a:xfrm>
          <a:prstGeom prst="rect">
            <a:avLst/>
          </a:prstGeom>
          <a:noFill/>
        </p:spPr>
      </p:pic>
      <p:pic>
        <p:nvPicPr>
          <p:cNvPr id="17410" name="Picture 169" descr="power-on-safe-mode.png"/>
          <p:cNvPicPr>
            <a:picLocks noChangeAspect="1" noChangeArrowheads="1"/>
          </p:cNvPicPr>
          <p:nvPr/>
        </p:nvPicPr>
        <p:blipFill>
          <a:blip r:embed="rId5"/>
          <a:srcRect/>
          <a:stretch>
            <a:fillRect/>
          </a:stretch>
        </p:blipFill>
        <p:spPr bwMode="auto">
          <a:xfrm>
            <a:off x="1642683" y="2201034"/>
            <a:ext cx="200025" cy="190500"/>
          </a:xfrm>
          <a:prstGeom prst="rect">
            <a:avLst/>
          </a:prstGeom>
          <a:noFill/>
        </p:spPr>
      </p:pic>
      <p:pic>
        <p:nvPicPr>
          <p:cNvPr id="17409" name="Picture 178" descr="ON.png"/>
          <p:cNvPicPr>
            <a:picLocks noChangeAspect="1" noChangeArrowheads="1"/>
          </p:cNvPicPr>
          <p:nvPr/>
        </p:nvPicPr>
        <p:blipFill>
          <a:blip r:embed="rId6"/>
          <a:srcRect/>
          <a:stretch>
            <a:fillRect/>
          </a:stretch>
        </p:blipFill>
        <p:spPr bwMode="auto">
          <a:xfrm>
            <a:off x="1650775" y="2548991"/>
            <a:ext cx="190500" cy="190500"/>
          </a:xfrm>
          <a:prstGeom prst="rect">
            <a:avLst/>
          </a:prstGeom>
          <a:noFill/>
        </p:spPr>
      </p:pic>
      <p:sp>
        <p:nvSpPr>
          <p:cNvPr id="23" name="TextBox 22"/>
          <p:cNvSpPr txBox="1"/>
          <p:nvPr/>
        </p:nvSpPr>
        <p:spPr>
          <a:xfrm>
            <a:off x="540818" y="2895600"/>
            <a:ext cx="7162799" cy="584775"/>
          </a:xfrm>
          <a:prstGeom prst="rect">
            <a:avLst/>
          </a:prstGeom>
          <a:noFill/>
        </p:spPr>
        <p:txBody>
          <a:bodyPr wrap="square" rtlCol="0">
            <a:spAutoFit/>
          </a:bodyPr>
          <a:lstStyle/>
          <a:p>
            <a:pPr algn="l"/>
            <a:r>
              <a:rPr lang="en-AU" dirty="0" smtClean="0">
                <a:latin typeface="Vodafone Rg" pitchFamily="34" charset="0"/>
              </a:rPr>
              <a:t>The number of illuminated bars indicates the strength of the signal as described in the following table:</a:t>
            </a:r>
            <a:endParaRPr lang="en-US" dirty="0">
              <a:latin typeface="Vodafone Rg" pitchFamily="34" charset="0"/>
            </a:endParaRPr>
          </a:p>
        </p:txBody>
      </p:sp>
      <p:graphicFrame>
        <p:nvGraphicFramePr>
          <p:cNvPr id="24" name="Table 23"/>
          <p:cNvGraphicFramePr>
            <a:graphicFrameLocks noGrp="1"/>
          </p:cNvGraphicFramePr>
          <p:nvPr/>
        </p:nvGraphicFramePr>
        <p:xfrm>
          <a:off x="1347130" y="3525904"/>
          <a:ext cx="4398216" cy="1798654"/>
        </p:xfrm>
        <a:graphic>
          <a:graphicData uri="http://schemas.openxmlformats.org/drawingml/2006/table">
            <a:tbl>
              <a:tblPr/>
              <a:tblGrid>
                <a:gridCol w="1632616"/>
                <a:gridCol w="2765600"/>
              </a:tblGrid>
              <a:tr h="317410">
                <a:tc>
                  <a:txBody>
                    <a:bodyPr/>
                    <a:lstStyle/>
                    <a:p>
                      <a:pPr algn="ctr">
                        <a:spcBef>
                          <a:spcPts val="200"/>
                        </a:spcBef>
                        <a:spcAft>
                          <a:spcPts val="425"/>
                        </a:spcAft>
                      </a:pPr>
                      <a:r>
                        <a:rPr lang="en-AU" sz="1100" b="1" cap="all" dirty="0">
                          <a:solidFill>
                            <a:srgbClr val="FFFFFF"/>
                          </a:solidFill>
                          <a:latin typeface="Vodafone Rg"/>
                          <a:ea typeface="SimSun"/>
                          <a:cs typeface="Calibri"/>
                        </a:rPr>
                        <a:t>number of LIT LEDs</a:t>
                      </a:r>
                      <a:endParaRPr lang="en-US" sz="1100" dirty="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c>
                  <a:txBody>
                    <a:bodyPr/>
                    <a:lstStyle/>
                    <a:p>
                      <a:pPr algn="ctr">
                        <a:spcBef>
                          <a:spcPts val="200"/>
                        </a:spcBef>
                        <a:spcAft>
                          <a:spcPts val="425"/>
                        </a:spcAft>
                      </a:pPr>
                      <a:r>
                        <a:rPr lang="en-AU" sz="1100" b="1" dirty="0">
                          <a:solidFill>
                            <a:srgbClr val="FFFFFF"/>
                          </a:solidFill>
                          <a:latin typeface="Vodafone Rg"/>
                          <a:ea typeface="SimSun"/>
                          <a:cs typeface="Calibri"/>
                        </a:rPr>
                        <a:t>SIGNAL STRENGTH</a:t>
                      </a:r>
                      <a:endParaRPr lang="en-US" sz="1100" dirty="0">
                        <a:solidFill>
                          <a:srgbClr val="000000"/>
                        </a:solidFill>
                        <a:latin typeface="Vodafone Rg"/>
                        <a:ea typeface="SimSun"/>
                        <a:cs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77F90"/>
                    </a:solidFill>
                  </a:tcPr>
                </a:tc>
              </a:tr>
              <a:tr h="246874">
                <a:tc>
                  <a:txBody>
                    <a:bodyPr/>
                    <a:lstStyle/>
                    <a:p>
                      <a:pPr algn="ctr">
                        <a:spcBef>
                          <a:spcPts val="200"/>
                        </a:spcBef>
                        <a:spcAft>
                          <a:spcPts val="425"/>
                        </a:spcAft>
                      </a:pPr>
                      <a:r>
                        <a:rPr lang="en-AU" sz="1000" dirty="0">
                          <a:solidFill>
                            <a:srgbClr val="000000"/>
                          </a:solidFill>
                          <a:latin typeface="Vodafone Rg"/>
                          <a:ea typeface="SimSun"/>
                          <a:cs typeface="Calibri"/>
                        </a:rPr>
                        <a:t>All LEDs unlit</a:t>
                      </a:r>
                      <a:endParaRPr lang="en-US" sz="1000" dirty="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Bef>
                          <a:spcPts val="200"/>
                        </a:spcBef>
                        <a:spcAft>
                          <a:spcPts val="425"/>
                        </a:spcAft>
                      </a:pPr>
                      <a:r>
                        <a:rPr lang="en-AU" sz="1000">
                          <a:solidFill>
                            <a:srgbClr val="000000"/>
                          </a:solidFill>
                          <a:latin typeface="Vodafone Rg"/>
                          <a:ea typeface="SimSun"/>
                          <a:cs typeface="Calibri"/>
                        </a:rPr>
                        <a:t>&lt; -109 dBm</a:t>
                      </a:r>
                      <a:endParaRPr lang="en-US" sz="100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46874">
                <a:tc>
                  <a:txBody>
                    <a:bodyPr/>
                    <a:lstStyle/>
                    <a:p>
                      <a:pPr algn="ctr">
                        <a:spcBef>
                          <a:spcPts val="200"/>
                        </a:spcBef>
                        <a:spcAft>
                          <a:spcPts val="425"/>
                        </a:spcAft>
                      </a:pPr>
                      <a:r>
                        <a:rPr lang="en-AU" sz="1000" dirty="0">
                          <a:solidFill>
                            <a:srgbClr val="000000"/>
                          </a:solidFill>
                          <a:latin typeface="Vodafone Rg"/>
                          <a:ea typeface="SimSun"/>
                          <a:cs typeface="Calibri"/>
                        </a:rPr>
                        <a:t>1</a:t>
                      </a:r>
                      <a:endParaRPr lang="en-US" sz="1000" dirty="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425"/>
                        </a:spcAft>
                      </a:pPr>
                      <a:r>
                        <a:rPr lang="en-AU" sz="1000" dirty="0">
                          <a:solidFill>
                            <a:srgbClr val="000000"/>
                          </a:solidFill>
                          <a:latin typeface="Vodafone Rg"/>
                          <a:ea typeface="SimSun"/>
                          <a:cs typeface="Calibri"/>
                        </a:rPr>
                        <a:t>-109 </a:t>
                      </a:r>
                      <a:r>
                        <a:rPr lang="en-AU" sz="1000" dirty="0" err="1">
                          <a:solidFill>
                            <a:srgbClr val="000000"/>
                          </a:solidFill>
                          <a:latin typeface="Vodafone Rg"/>
                          <a:ea typeface="SimSun"/>
                          <a:cs typeface="Calibri"/>
                        </a:rPr>
                        <a:t>dBm</a:t>
                      </a:r>
                      <a:r>
                        <a:rPr lang="en-AU" sz="1000" dirty="0">
                          <a:solidFill>
                            <a:srgbClr val="000000"/>
                          </a:solidFill>
                          <a:latin typeface="Vodafone Rg"/>
                          <a:ea typeface="SimSun"/>
                          <a:cs typeface="Calibri"/>
                        </a:rPr>
                        <a:t> to -101dBm</a:t>
                      </a:r>
                      <a:endParaRPr lang="en-US" sz="1000" dirty="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874">
                <a:tc>
                  <a:txBody>
                    <a:bodyPr/>
                    <a:lstStyle/>
                    <a:p>
                      <a:pPr algn="ctr">
                        <a:spcBef>
                          <a:spcPts val="200"/>
                        </a:spcBef>
                        <a:spcAft>
                          <a:spcPts val="425"/>
                        </a:spcAft>
                      </a:pPr>
                      <a:r>
                        <a:rPr lang="en-AU" sz="1000">
                          <a:solidFill>
                            <a:srgbClr val="000000"/>
                          </a:solidFill>
                          <a:latin typeface="Vodafone Rg"/>
                          <a:ea typeface="SimSun"/>
                          <a:cs typeface="Calibri"/>
                        </a:rPr>
                        <a:t>2</a:t>
                      </a:r>
                      <a:endParaRPr lang="en-US" sz="100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Bef>
                          <a:spcPts val="200"/>
                        </a:spcBef>
                        <a:spcAft>
                          <a:spcPts val="425"/>
                        </a:spcAft>
                      </a:pPr>
                      <a:r>
                        <a:rPr lang="en-AU" sz="1000" dirty="0">
                          <a:solidFill>
                            <a:srgbClr val="000000"/>
                          </a:solidFill>
                          <a:latin typeface="Vodafone Rg"/>
                          <a:ea typeface="SimSun"/>
                          <a:cs typeface="Calibri"/>
                        </a:rPr>
                        <a:t>-101 </a:t>
                      </a:r>
                      <a:r>
                        <a:rPr lang="en-AU" sz="1000" dirty="0" err="1">
                          <a:solidFill>
                            <a:srgbClr val="000000"/>
                          </a:solidFill>
                          <a:latin typeface="Vodafone Rg"/>
                          <a:ea typeface="SimSun"/>
                          <a:cs typeface="Calibri"/>
                        </a:rPr>
                        <a:t>dBm</a:t>
                      </a:r>
                      <a:r>
                        <a:rPr lang="en-AU" sz="1000" dirty="0">
                          <a:solidFill>
                            <a:srgbClr val="000000"/>
                          </a:solidFill>
                          <a:latin typeface="Vodafone Rg"/>
                          <a:ea typeface="SimSun"/>
                          <a:cs typeface="Calibri"/>
                        </a:rPr>
                        <a:t> to -91 </a:t>
                      </a:r>
                      <a:r>
                        <a:rPr lang="en-AU" sz="1000" dirty="0" err="1">
                          <a:solidFill>
                            <a:srgbClr val="000000"/>
                          </a:solidFill>
                          <a:latin typeface="Vodafone Rg"/>
                          <a:ea typeface="SimSun"/>
                          <a:cs typeface="Calibri"/>
                        </a:rPr>
                        <a:t>dBm</a:t>
                      </a:r>
                      <a:endParaRPr lang="en-US" sz="1000" dirty="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46874">
                <a:tc>
                  <a:txBody>
                    <a:bodyPr/>
                    <a:lstStyle/>
                    <a:p>
                      <a:pPr algn="ctr">
                        <a:spcBef>
                          <a:spcPts val="200"/>
                        </a:spcBef>
                        <a:spcAft>
                          <a:spcPts val="425"/>
                        </a:spcAft>
                      </a:pPr>
                      <a:r>
                        <a:rPr lang="en-AU" sz="1000">
                          <a:solidFill>
                            <a:srgbClr val="000000"/>
                          </a:solidFill>
                          <a:latin typeface="Vodafone Rg"/>
                          <a:ea typeface="SimSun"/>
                          <a:cs typeface="Calibri"/>
                        </a:rPr>
                        <a:t>3</a:t>
                      </a:r>
                      <a:endParaRPr lang="en-US" sz="100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425"/>
                        </a:spcAft>
                      </a:pPr>
                      <a:r>
                        <a:rPr lang="en-AU" sz="1000" dirty="0">
                          <a:solidFill>
                            <a:srgbClr val="000000"/>
                          </a:solidFill>
                          <a:latin typeface="Vodafone Rg"/>
                          <a:ea typeface="SimSun"/>
                          <a:cs typeface="Calibri"/>
                        </a:rPr>
                        <a:t>-91 </a:t>
                      </a:r>
                      <a:r>
                        <a:rPr lang="en-AU" sz="1000" dirty="0" err="1">
                          <a:solidFill>
                            <a:srgbClr val="000000"/>
                          </a:solidFill>
                          <a:latin typeface="Vodafone Rg"/>
                          <a:ea typeface="SimSun"/>
                          <a:cs typeface="Calibri"/>
                        </a:rPr>
                        <a:t>dBm</a:t>
                      </a:r>
                      <a:r>
                        <a:rPr lang="en-AU" sz="1000" dirty="0">
                          <a:solidFill>
                            <a:srgbClr val="000000"/>
                          </a:solidFill>
                          <a:latin typeface="Vodafone Rg"/>
                          <a:ea typeface="SimSun"/>
                          <a:cs typeface="Calibri"/>
                        </a:rPr>
                        <a:t> to -85 </a:t>
                      </a:r>
                      <a:r>
                        <a:rPr lang="en-AU" sz="1000" dirty="0" err="1">
                          <a:solidFill>
                            <a:srgbClr val="000000"/>
                          </a:solidFill>
                          <a:latin typeface="Vodafone Rg"/>
                          <a:ea typeface="SimSun"/>
                          <a:cs typeface="Calibri"/>
                        </a:rPr>
                        <a:t>dBm</a:t>
                      </a:r>
                      <a:endParaRPr lang="en-US" sz="1000" dirty="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874">
                <a:tc>
                  <a:txBody>
                    <a:bodyPr/>
                    <a:lstStyle/>
                    <a:p>
                      <a:pPr algn="ctr">
                        <a:spcBef>
                          <a:spcPts val="200"/>
                        </a:spcBef>
                        <a:spcAft>
                          <a:spcPts val="425"/>
                        </a:spcAft>
                      </a:pPr>
                      <a:r>
                        <a:rPr lang="en-AU" sz="1000">
                          <a:solidFill>
                            <a:srgbClr val="000000"/>
                          </a:solidFill>
                          <a:latin typeface="Vodafone Rg"/>
                          <a:ea typeface="SimSun"/>
                          <a:cs typeface="Calibri"/>
                        </a:rPr>
                        <a:t>4</a:t>
                      </a:r>
                      <a:endParaRPr lang="en-US" sz="100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Bef>
                          <a:spcPts val="200"/>
                        </a:spcBef>
                        <a:spcAft>
                          <a:spcPts val="425"/>
                        </a:spcAft>
                      </a:pPr>
                      <a:r>
                        <a:rPr lang="en-AU" sz="1000" dirty="0">
                          <a:solidFill>
                            <a:srgbClr val="000000"/>
                          </a:solidFill>
                          <a:latin typeface="Vodafone Rg"/>
                          <a:ea typeface="SimSun"/>
                          <a:cs typeface="Calibri"/>
                        </a:rPr>
                        <a:t>-85 </a:t>
                      </a:r>
                      <a:r>
                        <a:rPr lang="en-AU" sz="1000" dirty="0" err="1">
                          <a:solidFill>
                            <a:srgbClr val="000000"/>
                          </a:solidFill>
                          <a:latin typeface="Vodafone Rg"/>
                          <a:ea typeface="SimSun"/>
                          <a:cs typeface="Calibri"/>
                        </a:rPr>
                        <a:t>dBm</a:t>
                      </a:r>
                      <a:r>
                        <a:rPr lang="en-AU" sz="1000" dirty="0">
                          <a:solidFill>
                            <a:srgbClr val="000000"/>
                          </a:solidFill>
                          <a:latin typeface="Vodafone Rg"/>
                          <a:ea typeface="SimSun"/>
                          <a:cs typeface="Calibri"/>
                        </a:rPr>
                        <a:t> to -77 </a:t>
                      </a:r>
                      <a:r>
                        <a:rPr lang="en-AU" sz="1000" dirty="0" err="1">
                          <a:solidFill>
                            <a:srgbClr val="000000"/>
                          </a:solidFill>
                          <a:latin typeface="Vodafone Rg"/>
                          <a:ea typeface="SimSun"/>
                          <a:cs typeface="Calibri"/>
                        </a:rPr>
                        <a:t>dBm</a:t>
                      </a:r>
                      <a:endParaRPr lang="en-US" sz="1000" dirty="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46874">
                <a:tc>
                  <a:txBody>
                    <a:bodyPr/>
                    <a:lstStyle/>
                    <a:p>
                      <a:pPr algn="ctr">
                        <a:spcBef>
                          <a:spcPts val="200"/>
                        </a:spcBef>
                        <a:spcAft>
                          <a:spcPts val="425"/>
                        </a:spcAft>
                      </a:pPr>
                      <a:r>
                        <a:rPr lang="en-AU" sz="1000">
                          <a:solidFill>
                            <a:srgbClr val="000000"/>
                          </a:solidFill>
                          <a:latin typeface="Vodafone Rg"/>
                          <a:ea typeface="SimSun"/>
                          <a:cs typeface="Calibri"/>
                        </a:rPr>
                        <a:t>5</a:t>
                      </a:r>
                      <a:endParaRPr lang="en-US" sz="100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425"/>
                        </a:spcAft>
                      </a:pPr>
                      <a:r>
                        <a:rPr lang="en-AU" sz="1000" dirty="0">
                          <a:solidFill>
                            <a:srgbClr val="000000"/>
                          </a:solidFill>
                          <a:latin typeface="Vodafone Rg"/>
                          <a:ea typeface="SimSun"/>
                          <a:cs typeface="Calibri"/>
                        </a:rPr>
                        <a:t>&gt; -77 </a:t>
                      </a:r>
                      <a:r>
                        <a:rPr lang="en-AU" sz="1000" dirty="0" err="1">
                          <a:solidFill>
                            <a:srgbClr val="000000"/>
                          </a:solidFill>
                          <a:latin typeface="Vodafone Rg"/>
                          <a:ea typeface="SimSun"/>
                          <a:cs typeface="Calibri"/>
                        </a:rPr>
                        <a:t>dBm</a:t>
                      </a:r>
                      <a:endParaRPr lang="en-US" sz="1000" dirty="0">
                        <a:solidFill>
                          <a:srgbClr val="000000"/>
                        </a:solidFill>
                        <a:latin typeface="Vodafone Rg"/>
                        <a:ea typeface="SimSu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 name="Rectangle 24"/>
          <p:cNvSpPr/>
          <p:nvPr/>
        </p:nvSpPr>
        <p:spPr>
          <a:xfrm>
            <a:off x="538119" y="5389295"/>
            <a:ext cx="7877597" cy="830997"/>
          </a:xfrm>
          <a:prstGeom prst="rect">
            <a:avLst/>
          </a:prstGeom>
        </p:spPr>
        <p:txBody>
          <a:bodyPr wrap="square">
            <a:spAutoFit/>
          </a:bodyPr>
          <a:lstStyle/>
          <a:p>
            <a:pPr algn="l"/>
            <a:r>
              <a:rPr lang="en-AU" dirty="0" smtClean="0">
                <a:latin typeface="Vodafone Rg" pitchFamily="34" charset="0"/>
              </a:rPr>
              <a:t>The signal strength LEDs update within a few seconds with a rolling average signal strength reading. When selecting a location for the router or connected or positioning an external antenna, please allow up to 20 seconds for the signal strength LEDs to update before repositioning. </a:t>
            </a:r>
            <a:endParaRPr lang="en-US" dirty="0">
              <a:latin typeface="Vodafone Rg"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noChangeArrowheads="1"/>
          </p:cNvSpPr>
          <p:nvPr>
            <p:ph type="ctrTitle"/>
          </p:nvPr>
        </p:nvSpPr>
        <p:spPr>
          <a:xfrm>
            <a:off x="436228" y="420365"/>
            <a:ext cx="7876709" cy="453575"/>
          </a:xfrm>
        </p:spPr>
        <p:txBody>
          <a:bodyPr/>
          <a:lstStyle/>
          <a:p>
            <a:r>
              <a:rPr lang="en-GB" dirty="0" smtClean="0">
                <a:latin typeface="Vodafone Rg" pitchFamily="34" charset="0"/>
              </a:rPr>
              <a:t>LED Operation mode</a:t>
            </a:r>
            <a:endParaRPr lang="en-GB" dirty="0" smtClean="0">
              <a:solidFill>
                <a:srgbClr val="E60000"/>
              </a:solidFill>
              <a:latin typeface="Vodafone Rg" pitchFamily="34" charset="0"/>
            </a:endParaRPr>
          </a:p>
        </p:txBody>
      </p:sp>
      <p:sp>
        <p:nvSpPr>
          <p:cNvPr id="8" name="TextBox 7"/>
          <p:cNvSpPr txBox="1"/>
          <p:nvPr/>
        </p:nvSpPr>
        <p:spPr>
          <a:xfrm>
            <a:off x="382255" y="1421628"/>
            <a:ext cx="5050173" cy="338554"/>
          </a:xfrm>
          <a:prstGeom prst="rect">
            <a:avLst/>
          </a:prstGeom>
          <a:noFill/>
        </p:spPr>
        <p:txBody>
          <a:bodyPr wrap="square" rtlCol="0">
            <a:spAutoFit/>
          </a:bodyPr>
          <a:lstStyle/>
          <a:p>
            <a:pPr algn="l"/>
            <a:endParaRPr lang="en-AU" dirty="0" smtClean="0">
              <a:solidFill>
                <a:srgbClr val="FF0000"/>
              </a:solidFill>
              <a:latin typeface="Vodafone Rg" pitchFamily="34" charset="0"/>
            </a:endParaRPr>
          </a:p>
        </p:txBody>
      </p:sp>
      <p:sp>
        <p:nvSpPr>
          <p:cNvPr id="1536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Box 13"/>
          <p:cNvSpPr txBox="1"/>
          <p:nvPr/>
        </p:nvSpPr>
        <p:spPr>
          <a:xfrm>
            <a:off x="511309" y="1210088"/>
            <a:ext cx="8145011" cy="1323439"/>
          </a:xfrm>
          <a:prstGeom prst="rect">
            <a:avLst/>
          </a:prstGeom>
          <a:noFill/>
        </p:spPr>
        <p:txBody>
          <a:bodyPr wrap="square" rtlCol="0">
            <a:spAutoFit/>
          </a:bodyPr>
          <a:lstStyle/>
          <a:p>
            <a:pPr algn="l"/>
            <a:r>
              <a:rPr lang="en-AU" dirty="0" smtClean="0">
                <a:latin typeface="Vodafone Rg" pitchFamily="34" charset="0"/>
              </a:rPr>
              <a:t>For aesthetic or power saving reasons, the LEDs can be configured to switch off automatically after a certain period of time after device boot up.</a:t>
            </a:r>
          </a:p>
          <a:p>
            <a:pPr algn="l"/>
            <a:endParaRPr lang="en-AU" dirty="0" smtClean="0">
              <a:latin typeface="Vodafone Rg" pitchFamily="34" charset="0"/>
            </a:endParaRPr>
          </a:p>
          <a:p>
            <a:pPr algn="l"/>
            <a:r>
              <a:rPr lang="en-AU" dirty="0" smtClean="0">
                <a:latin typeface="Vodafone Rg" pitchFamily="34" charset="0"/>
              </a:rPr>
              <a:t>This allows the LEDs to be visible during configuration, but then to be inactive for the normal operation of the router</a:t>
            </a:r>
          </a:p>
        </p:txBody>
      </p:sp>
      <p:pic>
        <p:nvPicPr>
          <p:cNvPr id="13" name="Picture 6" descr="http://i.istockimg.com/file_thumbview_approve/5956615/2/stock-illustration-5956615-wireles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81370" y="4105969"/>
            <a:ext cx="630913" cy="630913"/>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17" descr="C:\Users\adrianm\AppData\Local\Microsoft\Windows\Temporary Internet Files\Content.Word\Vodafone-Render-Deboss.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35733" y="3236120"/>
            <a:ext cx="900635" cy="755136"/>
          </a:xfrm>
          <a:prstGeom prst="rect">
            <a:avLst/>
          </a:prstGeom>
          <a:noFill/>
          <a:ln>
            <a:noFill/>
          </a:ln>
        </p:spPr>
      </p:pic>
      <p:sp>
        <p:nvSpPr>
          <p:cNvPr id="25" name="TextBox 24"/>
          <p:cNvSpPr txBox="1"/>
          <p:nvPr/>
        </p:nvSpPr>
        <p:spPr>
          <a:xfrm>
            <a:off x="3890821" y="4124905"/>
            <a:ext cx="1467068" cy="261610"/>
          </a:xfrm>
          <a:prstGeom prst="rect">
            <a:avLst/>
          </a:prstGeom>
          <a:noFill/>
        </p:spPr>
        <p:txBody>
          <a:bodyPr wrap="none" rtlCol="0">
            <a:spAutoFit/>
          </a:bodyPr>
          <a:lstStyle/>
          <a:p>
            <a:r>
              <a:rPr lang="en-AU" sz="1100" dirty="0" err="1" smtClean="0">
                <a:latin typeface="Vodafone Rg" pitchFamily="34" charset="0"/>
              </a:rPr>
              <a:t>MachineLink</a:t>
            </a:r>
            <a:r>
              <a:rPr lang="en-AU" sz="1100" dirty="0" smtClean="0">
                <a:latin typeface="Vodafone Rg" pitchFamily="34" charset="0"/>
              </a:rPr>
              <a:t> 3G Router</a:t>
            </a:r>
            <a:endParaRPr lang="en-US" sz="1100" dirty="0">
              <a:latin typeface="Vodafone Rg" pitchFamily="34" charset="0"/>
            </a:endParaRPr>
          </a:p>
        </p:txBody>
      </p:sp>
      <p:cxnSp>
        <p:nvCxnSpPr>
          <p:cNvPr id="27" name="Straight Connector 26"/>
          <p:cNvCxnSpPr/>
          <p:nvPr/>
        </p:nvCxnSpPr>
        <p:spPr bwMode="auto">
          <a:xfrm>
            <a:off x="436228" y="4492693"/>
            <a:ext cx="6030475"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bwMode="auto">
          <a:xfrm>
            <a:off x="3185505" y="2919584"/>
            <a:ext cx="0" cy="3053592"/>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1513272" y="2758739"/>
            <a:ext cx="1057013" cy="338554"/>
          </a:xfrm>
          <a:prstGeom prst="rect">
            <a:avLst/>
          </a:prstGeom>
          <a:noFill/>
        </p:spPr>
        <p:txBody>
          <a:bodyPr wrap="square" rtlCol="0">
            <a:spAutoFit/>
          </a:bodyPr>
          <a:lstStyle/>
          <a:p>
            <a:r>
              <a:rPr lang="en-AU" dirty="0" smtClean="0"/>
              <a:t>Time</a:t>
            </a:r>
            <a:endParaRPr lang="en-AU" dirty="0"/>
          </a:p>
        </p:txBody>
      </p:sp>
      <p:sp>
        <p:nvSpPr>
          <p:cNvPr id="30" name="TextBox 29"/>
          <p:cNvSpPr txBox="1"/>
          <p:nvPr/>
        </p:nvSpPr>
        <p:spPr>
          <a:xfrm>
            <a:off x="4318372" y="2731992"/>
            <a:ext cx="1057013" cy="338554"/>
          </a:xfrm>
          <a:prstGeom prst="rect">
            <a:avLst/>
          </a:prstGeom>
          <a:noFill/>
        </p:spPr>
        <p:txBody>
          <a:bodyPr wrap="square" rtlCol="0">
            <a:spAutoFit/>
          </a:bodyPr>
          <a:lstStyle/>
          <a:p>
            <a:r>
              <a:rPr lang="en-AU" dirty="0" smtClean="0"/>
              <a:t>Activity</a:t>
            </a:r>
            <a:endParaRPr lang="en-AU" dirty="0"/>
          </a:p>
        </p:txBody>
      </p:sp>
      <p:sp>
        <p:nvSpPr>
          <p:cNvPr id="31" name="TextBox 30"/>
          <p:cNvSpPr txBox="1"/>
          <p:nvPr/>
        </p:nvSpPr>
        <p:spPr>
          <a:xfrm>
            <a:off x="1851822" y="3337019"/>
            <a:ext cx="998289" cy="830997"/>
          </a:xfrm>
          <a:prstGeom prst="rect">
            <a:avLst/>
          </a:prstGeom>
          <a:noFill/>
        </p:spPr>
        <p:txBody>
          <a:bodyPr wrap="square" rtlCol="0">
            <a:spAutoFit/>
          </a:bodyPr>
          <a:lstStyle/>
          <a:p>
            <a:r>
              <a:rPr lang="en-AU" sz="1200" dirty="0" smtClean="0"/>
              <a:t>For first XX minutes after power on</a:t>
            </a:r>
            <a:endParaRPr lang="en-AU" sz="1200" dirty="0"/>
          </a:p>
        </p:txBody>
      </p:sp>
      <p:sp>
        <p:nvSpPr>
          <p:cNvPr id="32" name="TextBox 31"/>
          <p:cNvSpPr txBox="1"/>
          <p:nvPr/>
        </p:nvSpPr>
        <p:spPr>
          <a:xfrm>
            <a:off x="1914738" y="5026836"/>
            <a:ext cx="796954" cy="646331"/>
          </a:xfrm>
          <a:prstGeom prst="rect">
            <a:avLst/>
          </a:prstGeom>
          <a:noFill/>
        </p:spPr>
        <p:txBody>
          <a:bodyPr wrap="square" rtlCol="0">
            <a:spAutoFit/>
          </a:bodyPr>
          <a:lstStyle/>
          <a:p>
            <a:r>
              <a:rPr lang="en-AU" sz="1200" dirty="0" smtClean="0"/>
              <a:t>Forever, until rebooted</a:t>
            </a:r>
            <a:endParaRPr lang="en-AU" sz="1200" dirty="0"/>
          </a:p>
        </p:txBody>
      </p:sp>
      <p:pic>
        <p:nvPicPr>
          <p:cNvPr id="33" name="Picture 32" descr="C:\Users\adrianm\AppData\Local\Microsoft\Windows\Temporary Internet Files\Content.Word\Vodafone-Render-Deboss.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252326" y="4964429"/>
            <a:ext cx="1050242" cy="757635"/>
          </a:xfrm>
          <a:prstGeom prst="rect">
            <a:avLst/>
          </a:prstGeom>
          <a:noFill/>
          <a:ln>
            <a:noFill/>
          </a:ln>
        </p:spPr>
      </p:pic>
      <p:sp>
        <p:nvSpPr>
          <p:cNvPr id="34" name="Cloud"/>
          <p:cNvSpPr>
            <a:spLocks noChangeAspect="1" noEditPoints="1" noChangeArrowheads="1"/>
          </p:cNvSpPr>
          <p:nvPr/>
        </p:nvSpPr>
        <p:spPr bwMode="auto">
          <a:xfrm>
            <a:off x="7212283" y="3955911"/>
            <a:ext cx="1553671" cy="11167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AU" dirty="0" smtClean="0">
              <a:latin typeface="Vodafone Rg" pitchFamily="34" charset="0"/>
            </a:endParaRPr>
          </a:p>
          <a:p>
            <a:r>
              <a:rPr lang="en-AU" dirty="0" smtClean="0">
                <a:latin typeface="Vodafone Rg" pitchFamily="34" charset="0"/>
              </a:rPr>
              <a:t>Internet</a:t>
            </a:r>
            <a:endParaRPr lang="en-US" dirty="0">
              <a:latin typeface="Vodafone Rg" pitchFamily="34" charset="0"/>
            </a:endParaRPr>
          </a:p>
        </p:txBody>
      </p:sp>
      <p:sp>
        <p:nvSpPr>
          <p:cNvPr id="37" name="TextBox 36"/>
          <p:cNvSpPr txBox="1"/>
          <p:nvPr/>
        </p:nvSpPr>
        <p:spPr>
          <a:xfrm>
            <a:off x="3950288" y="5669978"/>
            <a:ext cx="1467068" cy="261610"/>
          </a:xfrm>
          <a:prstGeom prst="rect">
            <a:avLst/>
          </a:prstGeom>
          <a:noFill/>
        </p:spPr>
        <p:txBody>
          <a:bodyPr wrap="none" rtlCol="0">
            <a:spAutoFit/>
          </a:bodyPr>
          <a:lstStyle/>
          <a:p>
            <a:r>
              <a:rPr lang="en-AU" sz="1100" dirty="0" err="1" smtClean="0">
                <a:latin typeface="Vodafone Rg" pitchFamily="34" charset="0"/>
              </a:rPr>
              <a:t>MachineLink</a:t>
            </a:r>
            <a:r>
              <a:rPr lang="en-AU" sz="1100" dirty="0" smtClean="0">
                <a:latin typeface="Vodafone Rg" pitchFamily="34" charset="0"/>
              </a:rPr>
              <a:t> 3G Router</a:t>
            </a:r>
            <a:endParaRPr lang="en-US" sz="1100" dirty="0">
              <a:latin typeface="Vodafone Rg" pitchFamily="34" charset="0"/>
            </a:endParaRPr>
          </a:p>
        </p:txBody>
      </p:sp>
      <p:pic>
        <p:nvPicPr>
          <p:cNvPr id="40" name="Picture 7"/>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085403" y="4955412"/>
            <a:ext cx="686256" cy="6545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 name="Picture 8"/>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121121" y="3392757"/>
            <a:ext cx="684625" cy="6181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43" name="Straight Connector 42"/>
          <p:cNvCxnSpPr/>
          <p:nvPr/>
        </p:nvCxnSpPr>
        <p:spPr bwMode="auto">
          <a:xfrm>
            <a:off x="4457700" y="3850481"/>
            <a:ext cx="914400" cy="914400"/>
          </a:xfrm>
          <a:prstGeom prst="line">
            <a:avLst/>
          </a:prstGeom>
          <a:solidFill>
            <a:schemeClr val="accent1"/>
          </a:solidFill>
          <a:ln w="19050" cap="flat" cmpd="sng" algn="ctr">
            <a:noFill/>
            <a:prstDash val="solid"/>
            <a:round/>
            <a:headEnd type="none" w="med" len="med"/>
            <a:tailEnd type="none" w="med" len="med"/>
          </a:ln>
          <a:effectLst/>
        </p:spPr>
      </p:cxnSp>
      <p:pic>
        <p:nvPicPr>
          <p:cNvPr id="48" name="Picture 4" descr="http://www.clker.com/cliparts/a/d/O/c/6/y/green-wifi-md.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219700" y="3062016"/>
            <a:ext cx="467213" cy="453197"/>
          </a:xfrm>
          <a:prstGeom prst="rect">
            <a:avLst/>
          </a:prstGeom>
          <a:noFill/>
          <a:extLst>
            <a:ext uri="{909E8E84-426E-40DD-AFC4-6F175D3DCCD1}">
              <a14:hiddenFill xmlns:a14="http://schemas.microsoft.com/office/drawing/2010/main" xmlns="">
                <a:solidFill>
                  <a:srgbClr val="FFFFFF"/>
                </a:solidFill>
              </a14:hiddenFill>
            </a:ext>
          </a:extLst>
        </p:spPr>
      </p:pic>
      <p:pic>
        <p:nvPicPr>
          <p:cNvPr id="49" name="Picture 4" descr="http://www.clker.com/cliparts/a/d/O/c/6/y/green-wifi-md.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328762" y="4783183"/>
            <a:ext cx="467213" cy="453197"/>
          </a:xfrm>
          <a:prstGeom prst="rect">
            <a:avLst/>
          </a:prstGeom>
          <a:noFill/>
          <a:extLst>
            <a:ext uri="{909E8E84-426E-40DD-AFC4-6F175D3DCCD1}">
              <a14:hiddenFill xmlns:a14="http://schemas.microsoft.com/office/drawing/2010/main" xmlns="">
                <a:solidFill>
                  <a:srgbClr val="FFFFFF"/>
                </a:solidFill>
              </a14:hiddenFill>
            </a:ext>
          </a:extLst>
        </p:spPr>
      </p:pic>
      <p:cxnSp>
        <p:nvCxnSpPr>
          <p:cNvPr id="51" name="Straight Connector 50"/>
          <p:cNvCxnSpPr/>
          <p:nvPr/>
        </p:nvCxnSpPr>
        <p:spPr bwMode="auto">
          <a:xfrm rot="10800000" flipV="1">
            <a:off x="4421981" y="3757613"/>
            <a:ext cx="71438" cy="57150"/>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52" name="Straight Connector 51"/>
          <p:cNvCxnSpPr/>
          <p:nvPr/>
        </p:nvCxnSpPr>
        <p:spPr bwMode="auto">
          <a:xfrm rot="5400000">
            <a:off x="4475559" y="3794525"/>
            <a:ext cx="71441" cy="45240"/>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55" name="Straight Connector 54"/>
          <p:cNvCxnSpPr/>
          <p:nvPr/>
        </p:nvCxnSpPr>
        <p:spPr bwMode="auto">
          <a:xfrm rot="5400000">
            <a:off x="4527946" y="3823101"/>
            <a:ext cx="71441" cy="45240"/>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56" name="Straight Connector 55"/>
          <p:cNvCxnSpPr/>
          <p:nvPr/>
        </p:nvCxnSpPr>
        <p:spPr bwMode="auto">
          <a:xfrm rot="5400000">
            <a:off x="4580334" y="3856438"/>
            <a:ext cx="71441" cy="45240"/>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57" name="Straight Connector 56"/>
          <p:cNvCxnSpPr/>
          <p:nvPr/>
        </p:nvCxnSpPr>
        <p:spPr bwMode="auto">
          <a:xfrm rot="5400000">
            <a:off x="4627959" y="3885013"/>
            <a:ext cx="71441" cy="45240"/>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58" name="Straight Connector 57"/>
          <p:cNvCxnSpPr/>
          <p:nvPr/>
        </p:nvCxnSpPr>
        <p:spPr bwMode="auto">
          <a:xfrm rot="16200000" flipV="1">
            <a:off x="4699396" y="3908825"/>
            <a:ext cx="90490" cy="21430"/>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62" name="Straight Connector 61"/>
          <p:cNvCxnSpPr/>
          <p:nvPr/>
        </p:nvCxnSpPr>
        <p:spPr bwMode="auto">
          <a:xfrm>
            <a:off x="4764881" y="3833813"/>
            <a:ext cx="97632" cy="59531"/>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64" name="Straight Connector 63"/>
          <p:cNvCxnSpPr/>
          <p:nvPr/>
        </p:nvCxnSpPr>
        <p:spPr bwMode="auto">
          <a:xfrm flipV="1">
            <a:off x="4752974" y="3759994"/>
            <a:ext cx="130970" cy="11907"/>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66" name="Straight Connector 65"/>
          <p:cNvCxnSpPr/>
          <p:nvPr/>
        </p:nvCxnSpPr>
        <p:spPr bwMode="auto">
          <a:xfrm flipV="1">
            <a:off x="4705349" y="3686175"/>
            <a:ext cx="61914" cy="59534"/>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68" name="Straight Connector 67"/>
          <p:cNvCxnSpPr/>
          <p:nvPr/>
        </p:nvCxnSpPr>
        <p:spPr bwMode="auto">
          <a:xfrm rot="5400000" flipH="1" flipV="1">
            <a:off x="4649390" y="3665936"/>
            <a:ext cx="73821" cy="47626"/>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70" name="Straight Connector 69"/>
          <p:cNvCxnSpPr/>
          <p:nvPr/>
        </p:nvCxnSpPr>
        <p:spPr bwMode="auto">
          <a:xfrm rot="5400000" flipH="1" flipV="1">
            <a:off x="4604148" y="3639742"/>
            <a:ext cx="73821" cy="47626"/>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71" name="Straight Connector 70"/>
          <p:cNvCxnSpPr/>
          <p:nvPr/>
        </p:nvCxnSpPr>
        <p:spPr bwMode="auto">
          <a:xfrm rot="5400000" flipH="1" flipV="1">
            <a:off x="4549378" y="3613549"/>
            <a:ext cx="73821" cy="47626"/>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72" name="Straight Connector 71"/>
          <p:cNvCxnSpPr/>
          <p:nvPr/>
        </p:nvCxnSpPr>
        <p:spPr bwMode="auto">
          <a:xfrm rot="16200000" flipV="1">
            <a:off x="4452938" y="3609978"/>
            <a:ext cx="100016" cy="14286"/>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74" name="Straight Connector 73"/>
          <p:cNvCxnSpPr/>
          <p:nvPr/>
        </p:nvCxnSpPr>
        <p:spPr bwMode="auto">
          <a:xfrm rot="10800000" flipV="1">
            <a:off x="4376738" y="3705225"/>
            <a:ext cx="102394" cy="7144"/>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81" name="Straight Connector 80"/>
          <p:cNvCxnSpPr/>
          <p:nvPr/>
        </p:nvCxnSpPr>
        <p:spPr bwMode="auto">
          <a:xfrm rot="10800000">
            <a:off x="4517232" y="3714751"/>
            <a:ext cx="35719" cy="14287"/>
          </a:xfrm>
          <a:prstGeom prst="line">
            <a:avLst/>
          </a:prstGeom>
          <a:solidFill>
            <a:schemeClr val="accent1"/>
          </a:solidFill>
          <a:ln w="19050" cap="flat" cmpd="sng" algn="ctr">
            <a:solidFill>
              <a:srgbClr val="5BFF53"/>
            </a:solidFill>
            <a:prstDash val="solid"/>
            <a:round/>
            <a:headEnd type="none" w="med" len="med"/>
            <a:tailEnd type="none" w="med" len="med"/>
          </a:ln>
          <a:effectLst/>
        </p:spPr>
      </p:cxnSp>
      <p:cxnSp>
        <p:nvCxnSpPr>
          <p:cNvPr id="84" name="Straight Connector 83"/>
          <p:cNvCxnSpPr/>
          <p:nvPr/>
        </p:nvCxnSpPr>
        <p:spPr bwMode="auto">
          <a:xfrm rot="10800000">
            <a:off x="4562476" y="3745708"/>
            <a:ext cx="35719" cy="14287"/>
          </a:xfrm>
          <a:prstGeom prst="line">
            <a:avLst/>
          </a:prstGeom>
          <a:solidFill>
            <a:schemeClr val="accent1"/>
          </a:solidFill>
          <a:ln w="19050" cap="flat" cmpd="sng" algn="ctr">
            <a:solidFill>
              <a:srgbClr val="5BFF53"/>
            </a:solidFill>
            <a:prstDash val="solid"/>
            <a:round/>
            <a:headEnd type="none" w="med" len="med"/>
            <a:tailEnd type="none" w="med" len="med"/>
          </a:ln>
          <a:effectLst/>
        </p:spPr>
      </p:cxnSp>
      <p:cxnSp>
        <p:nvCxnSpPr>
          <p:cNvPr id="85" name="Straight Connector 84"/>
          <p:cNvCxnSpPr/>
          <p:nvPr/>
        </p:nvCxnSpPr>
        <p:spPr bwMode="auto">
          <a:xfrm rot="10800000">
            <a:off x="4610101" y="3769519"/>
            <a:ext cx="35719" cy="14287"/>
          </a:xfrm>
          <a:prstGeom prst="line">
            <a:avLst/>
          </a:prstGeom>
          <a:solidFill>
            <a:schemeClr val="accent1"/>
          </a:solidFill>
          <a:ln w="19050" cap="flat" cmpd="sng" algn="ctr">
            <a:solidFill>
              <a:srgbClr val="5BFF53"/>
            </a:solidFill>
            <a:prstDash val="solid"/>
            <a:round/>
            <a:headEnd type="none" w="med" len="med"/>
            <a:tailEnd type="none" w="med" len="med"/>
          </a:ln>
          <a:effectLst/>
        </p:spPr>
      </p:cxnSp>
      <p:cxnSp>
        <p:nvCxnSpPr>
          <p:cNvPr id="86" name="Straight Connector 85"/>
          <p:cNvCxnSpPr/>
          <p:nvPr/>
        </p:nvCxnSpPr>
        <p:spPr bwMode="auto">
          <a:xfrm rot="10800000">
            <a:off x="4655345" y="3790951"/>
            <a:ext cx="35719" cy="14287"/>
          </a:xfrm>
          <a:prstGeom prst="line">
            <a:avLst/>
          </a:prstGeom>
          <a:solidFill>
            <a:schemeClr val="accent1"/>
          </a:solidFill>
          <a:ln w="19050" cap="flat" cmpd="sng" algn="ctr">
            <a:solidFill>
              <a:srgbClr val="5BFF53"/>
            </a:solidFill>
            <a:prstDash val="solid"/>
            <a:round/>
            <a:headEnd type="none" w="med" len="med"/>
            <a:tailEnd type="none" w="med" len="med"/>
          </a:ln>
          <a:effectLst/>
        </p:spPr>
      </p:cxnSp>
      <p:cxnSp>
        <p:nvCxnSpPr>
          <p:cNvPr id="87" name="Straight Connector 86"/>
          <p:cNvCxnSpPr/>
          <p:nvPr/>
        </p:nvCxnSpPr>
        <p:spPr bwMode="auto">
          <a:xfrm rot="10800000">
            <a:off x="4707732" y="3814764"/>
            <a:ext cx="35719" cy="14287"/>
          </a:xfrm>
          <a:prstGeom prst="line">
            <a:avLst/>
          </a:prstGeom>
          <a:solidFill>
            <a:schemeClr val="accent1"/>
          </a:solidFill>
          <a:ln w="19050" cap="flat" cmpd="sng" algn="ctr">
            <a:solidFill>
              <a:srgbClr val="5BFF53"/>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noChangeArrowheads="1"/>
          </p:cNvSpPr>
          <p:nvPr>
            <p:ph type="ctrTitle"/>
          </p:nvPr>
        </p:nvSpPr>
        <p:spPr>
          <a:xfrm>
            <a:off x="436228" y="420365"/>
            <a:ext cx="7876709" cy="453575"/>
          </a:xfrm>
        </p:spPr>
        <p:txBody>
          <a:bodyPr/>
          <a:lstStyle/>
          <a:p>
            <a:r>
              <a:rPr lang="en-GB" dirty="0" smtClean="0">
                <a:latin typeface="Vodafone Rg" pitchFamily="34" charset="0"/>
              </a:rPr>
              <a:t>LED Operation mode</a:t>
            </a:r>
            <a:endParaRPr lang="en-GB" dirty="0" smtClean="0">
              <a:solidFill>
                <a:srgbClr val="E60000"/>
              </a:solidFill>
              <a:latin typeface="Vodafone Rg" pitchFamily="34" charset="0"/>
            </a:endParaRPr>
          </a:p>
        </p:txBody>
      </p:sp>
      <p:sp>
        <p:nvSpPr>
          <p:cNvPr id="8" name="TextBox 7"/>
          <p:cNvSpPr txBox="1"/>
          <p:nvPr/>
        </p:nvSpPr>
        <p:spPr>
          <a:xfrm>
            <a:off x="382255" y="1421628"/>
            <a:ext cx="5050173" cy="338554"/>
          </a:xfrm>
          <a:prstGeom prst="rect">
            <a:avLst/>
          </a:prstGeom>
          <a:noFill/>
        </p:spPr>
        <p:txBody>
          <a:bodyPr wrap="square" rtlCol="0">
            <a:spAutoFit/>
          </a:bodyPr>
          <a:lstStyle/>
          <a:p>
            <a:pPr algn="l"/>
            <a:endParaRPr lang="en-AU" dirty="0" smtClean="0">
              <a:solidFill>
                <a:srgbClr val="FF0000"/>
              </a:solidFill>
              <a:latin typeface="Vodafone Rg" pitchFamily="34" charset="0"/>
            </a:endParaRPr>
          </a:p>
        </p:txBody>
      </p:sp>
      <p:sp>
        <p:nvSpPr>
          <p:cNvPr id="1536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Box 13"/>
          <p:cNvSpPr txBox="1"/>
          <p:nvPr/>
        </p:nvSpPr>
        <p:spPr>
          <a:xfrm>
            <a:off x="356051" y="1035781"/>
            <a:ext cx="8359071" cy="338554"/>
          </a:xfrm>
          <a:prstGeom prst="rect">
            <a:avLst/>
          </a:prstGeom>
          <a:noFill/>
        </p:spPr>
        <p:txBody>
          <a:bodyPr wrap="square" rtlCol="0">
            <a:spAutoFit/>
          </a:bodyPr>
          <a:lstStyle/>
          <a:p>
            <a:pPr algn="l"/>
            <a:r>
              <a:rPr lang="en-AU" dirty="0" smtClean="0">
                <a:latin typeface="Vodafone Rg" pitchFamily="34" charset="0"/>
              </a:rPr>
              <a:t>Configuring auto-power off timer is easy:</a:t>
            </a:r>
            <a:endParaRPr lang="en-US" dirty="0">
              <a:latin typeface="Vodafone Rg" pitchFamily="34" charset="0"/>
            </a:endParaRPr>
          </a:p>
        </p:txBody>
      </p:sp>
      <p:pic>
        <p:nvPicPr>
          <p:cNvPr id="18434" name="Picture 2"/>
          <p:cNvPicPr>
            <a:picLocks noChangeAspect="1" noChangeArrowheads="1"/>
          </p:cNvPicPr>
          <p:nvPr/>
        </p:nvPicPr>
        <p:blipFill>
          <a:blip r:embed="rId3"/>
          <a:srcRect/>
          <a:stretch>
            <a:fillRect/>
          </a:stretch>
        </p:blipFill>
        <p:spPr bwMode="auto">
          <a:xfrm>
            <a:off x="1471353" y="1954126"/>
            <a:ext cx="7202978" cy="538999"/>
          </a:xfrm>
          <a:prstGeom prst="rect">
            <a:avLst/>
          </a:prstGeom>
          <a:noFill/>
          <a:ln w="9525">
            <a:noFill/>
            <a:miter lim="800000"/>
            <a:headEnd/>
            <a:tailEnd/>
          </a:ln>
          <a:effectLst/>
        </p:spPr>
      </p:pic>
      <p:sp>
        <p:nvSpPr>
          <p:cNvPr id="16" name="Rectangle 15"/>
          <p:cNvSpPr/>
          <p:nvPr/>
        </p:nvSpPr>
        <p:spPr>
          <a:xfrm>
            <a:off x="589214" y="1753677"/>
            <a:ext cx="56938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Rectangle 16"/>
          <p:cNvSpPr/>
          <p:nvPr/>
        </p:nvSpPr>
        <p:spPr>
          <a:xfrm>
            <a:off x="641861" y="2753975"/>
            <a:ext cx="56938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8435" name="Picture 3"/>
          <p:cNvPicPr>
            <a:picLocks noChangeAspect="1" noChangeArrowheads="1"/>
          </p:cNvPicPr>
          <p:nvPr/>
        </p:nvPicPr>
        <p:blipFill>
          <a:blip r:embed="rId4"/>
          <a:srcRect/>
          <a:stretch>
            <a:fillRect/>
          </a:stretch>
        </p:blipFill>
        <p:spPr bwMode="auto">
          <a:xfrm>
            <a:off x="1430450" y="4294677"/>
            <a:ext cx="3071986" cy="1325919"/>
          </a:xfrm>
          <a:prstGeom prst="rect">
            <a:avLst/>
          </a:prstGeom>
          <a:noFill/>
          <a:ln w="9525">
            <a:noFill/>
            <a:miter lim="800000"/>
            <a:headEnd/>
            <a:tailEnd/>
          </a:ln>
          <a:effectLst/>
        </p:spPr>
      </p:pic>
      <p:sp>
        <p:nvSpPr>
          <p:cNvPr id="21" name="TextBox 20"/>
          <p:cNvSpPr txBox="1"/>
          <p:nvPr/>
        </p:nvSpPr>
        <p:spPr>
          <a:xfrm>
            <a:off x="4837934" y="4826604"/>
            <a:ext cx="2752677" cy="338554"/>
          </a:xfrm>
          <a:prstGeom prst="rect">
            <a:avLst/>
          </a:prstGeom>
          <a:noFill/>
        </p:spPr>
        <p:txBody>
          <a:bodyPr wrap="none" rtlCol="0">
            <a:spAutoFit/>
          </a:bodyPr>
          <a:lstStyle/>
          <a:p>
            <a:r>
              <a:rPr lang="en-AU" dirty="0" smtClean="0">
                <a:latin typeface="Vodafone Rg" pitchFamily="34" charset="0"/>
              </a:rPr>
              <a:t>The default setting is ‘Always on’</a:t>
            </a:r>
            <a:endParaRPr lang="en-US" dirty="0">
              <a:latin typeface="Vodafone Rg" pitchFamily="34" charset="0"/>
            </a:endParaRPr>
          </a:p>
        </p:txBody>
      </p:sp>
      <p:sp>
        <p:nvSpPr>
          <p:cNvPr id="22" name="Rectangle 21"/>
          <p:cNvSpPr/>
          <p:nvPr/>
        </p:nvSpPr>
        <p:spPr>
          <a:xfrm>
            <a:off x="629331" y="4069494"/>
            <a:ext cx="56938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2"/>
          <p:cNvPicPr>
            <a:picLocks noChangeAspect="1" noChangeArrowheads="1"/>
          </p:cNvPicPr>
          <p:nvPr/>
        </p:nvPicPr>
        <p:blipFill>
          <a:blip r:embed="rId5"/>
          <a:srcRect/>
          <a:stretch>
            <a:fillRect/>
          </a:stretch>
        </p:blipFill>
        <p:spPr bwMode="auto">
          <a:xfrm>
            <a:off x="1561762" y="2669706"/>
            <a:ext cx="3838521" cy="13763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1276261" y="1193884"/>
            <a:ext cx="3688067" cy="2245231"/>
          </a:xfrm>
          <a:prstGeom prst="rect">
            <a:avLst/>
          </a:prstGeom>
          <a:noFill/>
          <a:ln w="9525">
            <a:noFill/>
            <a:miter lim="800000"/>
            <a:headEnd/>
            <a:tailEnd/>
          </a:ln>
          <a:effectLst/>
        </p:spPr>
      </p:pic>
      <p:sp>
        <p:nvSpPr>
          <p:cNvPr id="5" name="TextBox 4"/>
          <p:cNvSpPr txBox="1"/>
          <p:nvPr/>
        </p:nvSpPr>
        <p:spPr>
          <a:xfrm>
            <a:off x="5035355" y="1183032"/>
            <a:ext cx="3887586" cy="2800767"/>
          </a:xfrm>
          <a:prstGeom prst="rect">
            <a:avLst/>
          </a:prstGeom>
          <a:noFill/>
        </p:spPr>
        <p:txBody>
          <a:bodyPr wrap="square" rtlCol="0">
            <a:spAutoFit/>
          </a:bodyPr>
          <a:lstStyle/>
          <a:p>
            <a:pPr algn="l"/>
            <a:r>
              <a:rPr lang="en-AU" dirty="0" smtClean="0">
                <a:latin typeface="Vodafone Rg" pitchFamily="34" charset="0"/>
              </a:rPr>
              <a:t>Changing the mode to ‘Turn off after timeout’ reveals the LED power off timer field. Enter the time in minutes to wait before the LEDs are turned off.</a:t>
            </a:r>
          </a:p>
          <a:p>
            <a:pPr algn="l"/>
            <a:endParaRPr lang="en-AU" dirty="0" smtClean="0">
              <a:latin typeface="Vodafone Rg" pitchFamily="34" charset="0"/>
            </a:endParaRPr>
          </a:p>
          <a:p>
            <a:pPr algn="l"/>
            <a:r>
              <a:rPr lang="en-AU" dirty="0" smtClean="0">
                <a:latin typeface="Vodafone Rg" pitchFamily="34" charset="0"/>
              </a:rPr>
              <a:t>Click </a:t>
            </a:r>
            <a:r>
              <a:rPr lang="en-AU" b="1" dirty="0" smtClean="0">
                <a:latin typeface="Vodafone Rg" pitchFamily="34" charset="0"/>
              </a:rPr>
              <a:t>Save</a:t>
            </a:r>
            <a:r>
              <a:rPr lang="en-AU" dirty="0" smtClean="0">
                <a:latin typeface="Vodafone Rg" pitchFamily="34" charset="0"/>
              </a:rPr>
              <a:t> to confirm the changes.</a:t>
            </a:r>
          </a:p>
          <a:p>
            <a:pPr algn="l"/>
            <a:endParaRPr lang="en-AU" dirty="0" smtClean="0">
              <a:latin typeface="Vodafone Rg" pitchFamily="34" charset="0"/>
            </a:endParaRPr>
          </a:p>
          <a:p>
            <a:pPr algn="l"/>
            <a:r>
              <a:rPr lang="en-AU" dirty="0" smtClean="0">
                <a:latin typeface="Vodafone Rg" pitchFamily="34" charset="0"/>
              </a:rPr>
              <a:t>LEDs can be reactivated temporarily by either rebooting the unit, or permanently by changing this setting back to “Always On”</a:t>
            </a:r>
            <a:endParaRPr lang="en-US" dirty="0">
              <a:latin typeface="Vodafone Rg" pitchFamily="34" charset="0"/>
            </a:endParaRPr>
          </a:p>
        </p:txBody>
      </p:sp>
      <p:sp>
        <p:nvSpPr>
          <p:cNvPr id="6" name="Rectangle 4"/>
          <p:cNvSpPr txBox="1">
            <a:spLocks noChangeArrowheads="1"/>
          </p:cNvSpPr>
          <p:nvPr/>
        </p:nvSpPr>
        <p:spPr bwMode="auto">
          <a:xfrm>
            <a:off x="436228" y="420365"/>
            <a:ext cx="7876709" cy="4535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E60000"/>
                </a:solidFill>
                <a:effectLst/>
                <a:uLnTx/>
                <a:uFillTx/>
                <a:latin typeface="Vodafone Rg" pitchFamily="34" charset="0"/>
                <a:ea typeface="+mj-ea"/>
                <a:cs typeface="+mj-cs"/>
              </a:rPr>
              <a:t>LED Operation mode (continued)</a:t>
            </a:r>
          </a:p>
        </p:txBody>
      </p:sp>
      <p:sp>
        <p:nvSpPr>
          <p:cNvPr id="7" name="Rectangle 6"/>
          <p:cNvSpPr/>
          <p:nvPr/>
        </p:nvSpPr>
        <p:spPr>
          <a:xfrm>
            <a:off x="475582" y="1253465"/>
            <a:ext cx="56938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436228" y="420365"/>
            <a:ext cx="7876709" cy="4535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E60000"/>
                </a:solidFill>
                <a:effectLst/>
                <a:uLnTx/>
                <a:uFillTx/>
                <a:latin typeface="Vodafone Rg" pitchFamily="34" charset="0"/>
                <a:ea typeface="+mj-ea"/>
                <a:cs typeface="+mj-cs"/>
              </a:rPr>
              <a:t>LED Problems</a:t>
            </a:r>
          </a:p>
        </p:txBody>
      </p:sp>
      <p:pic>
        <p:nvPicPr>
          <p:cNvPr id="1026" name="Picture 2"/>
          <p:cNvPicPr>
            <a:picLocks noChangeAspect="1" noChangeArrowheads="1"/>
          </p:cNvPicPr>
          <p:nvPr/>
        </p:nvPicPr>
        <p:blipFill>
          <a:blip r:embed="rId2"/>
          <a:srcRect/>
          <a:stretch>
            <a:fillRect/>
          </a:stretch>
        </p:blipFill>
        <p:spPr bwMode="auto">
          <a:xfrm>
            <a:off x="1560920" y="3213514"/>
            <a:ext cx="5981700" cy="1400175"/>
          </a:xfrm>
          <a:prstGeom prst="rect">
            <a:avLst/>
          </a:prstGeom>
          <a:noFill/>
          <a:ln w="9525">
            <a:noFill/>
            <a:miter lim="800000"/>
            <a:headEnd/>
            <a:tailEnd/>
          </a:ln>
          <a:effectLst/>
        </p:spPr>
      </p:pic>
      <p:sp>
        <p:nvSpPr>
          <p:cNvPr id="9" name="TextBox 8"/>
          <p:cNvSpPr txBox="1"/>
          <p:nvPr/>
        </p:nvSpPr>
        <p:spPr>
          <a:xfrm>
            <a:off x="453154" y="1505118"/>
            <a:ext cx="8197232" cy="830997"/>
          </a:xfrm>
          <a:prstGeom prst="rect">
            <a:avLst/>
          </a:prstGeom>
          <a:noFill/>
        </p:spPr>
        <p:txBody>
          <a:bodyPr wrap="square" rtlCol="0">
            <a:spAutoFit/>
          </a:bodyPr>
          <a:lstStyle/>
          <a:p>
            <a:pPr algn="l"/>
            <a:r>
              <a:rPr lang="en-AU" dirty="0" smtClean="0">
                <a:latin typeface="Vodafone Rg" pitchFamily="34" charset="0"/>
              </a:rPr>
              <a:t>The router has been plugged in and </a:t>
            </a:r>
            <a:r>
              <a:rPr lang="en-AU" dirty="0" smtClean="0">
                <a:latin typeface="Vodafone Rg" pitchFamily="34" charset="0"/>
              </a:rPr>
              <a:t>all or most </a:t>
            </a:r>
            <a:r>
              <a:rPr lang="en-AU" dirty="0" smtClean="0">
                <a:latin typeface="Vodafone Rg" pitchFamily="34" charset="0"/>
              </a:rPr>
              <a:t>of the LEDs are red, with the power LED blinking red.</a:t>
            </a:r>
          </a:p>
          <a:p>
            <a:pPr algn="l"/>
            <a:endParaRPr lang="en-AU" dirty="0" smtClean="0">
              <a:latin typeface="Vodafone Rg" pitchFamily="34" charset="0"/>
            </a:endParaRPr>
          </a:p>
          <a:p>
            <a:pPr algn="l"/>
            <a:r>
              <a:rPr lang="en-AU" dirty="0" smtClean="0">
                <a:latin typeface="Vodafone Rg" pitchFamily="34" charset="0"/>
              </a:rPr>
              <a:t>Q1: What do you think this means?</a:t>
            </a:r>
            <a:endParaRPr lang="en-US" dirty="0">
              <a:latin typeface="Vodafone Rg" pitchFamily="34" charset="0"/>
            </a:endParaRPr>
          </a:p>
        </p:txBody>
      </p:sp>
    </p:spTree>
  </p:cSld>
  <p:clrMapOvr>
    <a:masterClrMapping/>
  </p:clrMapOvr>
</p:sld>
</file>

<file path=ppt/theme/theme1.xml><?xml version="1.0" encoding="utf-8"?>
<a:theme xmlns:a="http://schemas.openxmlformats.org/drawingml/2006/main" name="Vodafone">
  <a:themeElements>
    <a:clrScheme name="Vodafone 1">
      <a:dk1>
        <a:srgbClr val="000000"/>
      </a:dk1>
      <a:lt1>
        <a:srgbClr val="FFFFFF"/>
      </a:lt1>
      <a:dk2>
        <a:srgbClr val="FF0000"/>
      </a:dk2>
      <a:lt2>
        <a:srgbClr val="999999"/>
      </a:lt2>
      <a:accent1>
        <a:srgbClr val="813790"/>
      </a:accent1>
      <a:accent2>
        <a:srgbClr val="CDAFD3"/>
      </a:accent2>
      <a:accent3>
        <a:srgbClr val="FFFFFF"/>
      </a:accent3>
      <a:accent4>
        <a:srgbClr val="000000"/>
      </a:accent4>
      <a:accent5>
        <a:srgbClr val="C1AEC6"/>
      </a:accent5>
      <a:accent6>
        <a:srgbClr val="BA9EBF"/>
      </a:accent6>
      <a:hlink>
        <a:srgbClr val="0099DA"/>
      </a:hlink>
      <a:folHlink>
        <a:srgbClr val="99D6F0"/>
      </a:folHlink>
    </a:clrScheme>
    <a:fontScheme name="Vodafo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no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no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Vodafone 1">
        <a:dk1>
          <a:srgbClr val="000000"/>
        </a:dk1>
        <a:lt1>
          <a:srgbClr val="FFFFFF"/>
        </a:lt1>
        <a:dk2>
          <a:srgbClr val="FF0000"/>
        </a:dk2>
        <a:lt2>
          <a:srgbClr val="999999"/>
        </a:lt2>
        <a:accent1>
          <a:srgbClr val="813790"/>
        </a:accent1>
        <a:accent2>
          <a:srgbClr val="CDAFD3"/>
        </a:accent2>
        <a:accent3>
          <a:srgbClr val="FFFFFF"/>
        </a:accent3>
        <a:accent4>
          <a:srgbClr val="000000"/>
        </a:accent4>
        <a:accent5>
          <a:srgbClr val="C1AEC6"/>
        </a:accent5>
        <a:accent6>
          <a:srgbClr val="BA9EBF"/>
        </a:accent6>
        <a:hlink>
          <a:srgbClr val="0099DA"/>
        </a:hlink>
        <a:folHlink>
          <a:srgbClr val="99D6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439E3BC0E110419F9BCC462D09802F" ma:contentTypeVersion="0" ma:contentTypeDescription="Create a new document." ma:contentTypeScope="" ma:versionID="f5daaf9dc3188e72f6b7a58c93c8a46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4C728B-4AA5-47D5-9F07-9074002388C3}">
  <ds:schemaRefs>
    <ds:schemaRef ds:uri="http://purl.org/dc/dcmitype/"/>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2114A9F8-BF01-4D38-B023-D49490AD39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46BBBDE-79C8-4388-BFE8-BD92EC041C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1857</TotalTime>
  <Words>813</Words>
  <Application>Microsoft Office PowerPoint</Application>
  <PresentationFormat>On-screen Show (4:3)</PresentationFormat>
  <Paragraphs>148</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Vodafone</vt:lpstr>
      <vt:lpstr>Slide 1</vt:lpstr>
      <vt:lpstr>What is the LED status display and operation mode?</vt:lpstr>
      <vt:lpstr>The Power LED indicator</vt:lpstr>
      <vt:lpstr>The Network LED indicator</vt:lpstr>
      <vt:lpstr>The Signal strength LED indicators</vt:lpstr>
      <vt:lpstr>LED Operation mode</vt:lpstr>
      <vt:lpstr>LED Operation mode</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Vodafone PowerPoint template</dc:title>
  <dc:creator>UC Training workstream</dc:creator>
  <cp:lastModifiedBy>johnm</cp:lastModifiedBy>
  <cp:revision>2080</cp:revision>
  <cp:lastPrinted>2012-07-09T08:06:53Z</cp:lastPrinted>
  <dcterms:created xsi:type="dcterms:W3CDTF">2005-07-18T10:34:30Z</dcterms:created>
  <dcterms:modified xsi:type="dcterms:W3CDTF">2013-04-30T06:03:34Z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0x01010019439E3BC0E110419F9BCC462D09802F</vt:lpwstr>
  </property>
  <property fmtid="{D5CDD505-2E9C-101B-9397-08002B2CF9AE}" pid="3" name="_NewReviewCycle">
    <vt:lpwstr/>
  </property>
</Properties>
</file>